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3.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9" autoAdjust="0"/>
  </p:normalViewPr>
  <p:slideViewPr>
    <p:cSldViewPr>
      <p:cViewPr varScale="1">
        <p:scale>
          <a:sx n="84" d="100"/>
          <a:sy n="84" d="100"/>
        </p:scale>
        <p:origin x="-15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D2202-927B-4C2F-91D5-EB5780006322}" type="datetimeFigureOut">
              <a:rPr lang="zh-CN" altLang="en-US" smtClean="0"/>
              <a:t>2023-04-26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886BA-9683-47AD-9B8A-9107BA164F8D}" type="slidenum">
              <a:rPr lang="zh-CN" altLang="en-US" smtClean="0"/>
              <a:t>‹#›</a:t>
            </a:fld>
            <a:endParaRPr lang="zh-CN" altLang="en-US"/>
          </a:p>
        </p:txBody>
      </p:sp>
    </p:spTree>
    <p:extLst>
      <p:ext uri="{BB962C8B-B14F-4D97-AF65-F5344CB8AC3E}">
        <p14:creationId xmlns:p14="http://schemas.microsoft.com/office/powerpoint/2010/main" val="425068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10018FF5-7D1E-4162-BEE6-D1F09EA4AE1D}" type="slidenum">
              <a:rPr lang="zh-CN" altLang="en-US" b="0">
                <a:latin typeface="Arial" charset="0"/>
                <a:ea typeface="宋体" charset="-122"/>
              </a:rPr>
              <a:pPr eaLnBrk="1" hangingPunct="1"/>
              <a:t>2</a:t>
            </a:fld>
            <a:endParaRPr lang="en-US" altLang="zh-CN" b="0">
              <a:latin typeface="Arial" charset="0"/>
              <a:ea typeface="宋体" charset="-122"/>
            </a:endParaRPr>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6C57E41C-1BB6-4511-BC86-8B40C698FE6F}" type="slidenum">
              <a:rPr lang="zh-CN" altLang="en-US" b="0">
                <a:latin typeface="Arial" charset="0"/>
                <a:ea typeface="宋体" charset="-122"/>
              </a:rPr>
              <a:pPr eaLnBrk="1" hangingPunct="1"/>
              <a:t>11</a:t>
            </a:fld>
            <a:endParaRPr lang="en-US" altLang="zh-CN" b="0">
              <a:latin typeface="Arial" charset="0"/>
              <a:ea typeface="宋体" charset="-122"/>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C996EF70-6BA2-483E-858E-3C0F2AA9CA84}" type="slidenum">
              <a:rPr lang="zh-CN" altLang="en-US" b="0">
                <a:latin typeface="Arial" charset="0"/>
                <a:ea typeface="宋体" charset="-122"/>
              </a:rPr>
              <a:pPr eaLnBrk="1" hangingPunct="1"/>
              <a:t>12</a:t>
            </a:fld>
            <a:endParaRPr lang="en-US" altLang="zh-CN" b="0">
              <a:latin typeface="Arial" charset="0"/>
              <a:ea typeface="宋体" charset="-122"/>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7F6711F6-B772-4CC1-989A-2DB63AAE8580}" type="slidenum">
              <a:rPr lang="zh-CN" altLang="en-US" b="0">
                <a:latin typeface="Arial" charset="0"/>
                <a:ea typeface="宋体" charset="-122"/>
              </a:rPr>
              <a:pPr eaLnBrk="1" hangingPunct="1"/>
              <a:t>13</a:t>
            </a:fld>
            <a:endParaRPr lang="en-US" altLang="zh-CN" b="0">
              <a:latin typeface="Arial" charset="0"/>
              <a:ea typeface="宋体" charset="-122"/>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F4ACC901-A080-45C3-829D-13813A70B4F5}" type="slidenum">
              <a:rPr lang="zh-CN" altLang="en-US" b="0">
                <a:latin typeface="Arial" charset="0"/>
                <a:ea typeface="宋体" charset="-122"/>
              </a:rPr>
              <a:pPr eaLnBrk="1" hangingPunct="1"/>
              <a:t>14</a:t>
            </a:fld>
            <a:endParaRPr lang="en-US" altLang="zh-CN" b="0">
              <a:latin typeface="Arial" charset="0"/>
              <a:ea typeface="宋体" charset="-122"/>
            </a:endParaRP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36BC2633-2835-44D9-9B48-E41D91D7C77F}" type="slidenum">
              <a:rPr lang="zh-CN" altLang="en-US" b="0">
                <a:latin typeface="Arial" charset="0"/>
                <a:ea typeface="宋体" charset="-122"/>
              </a:rPr>
              <a:pPr eaLnBrk="1" hangingPunct="1"/>
              <a:t>15</a:t>
            </a:fld>
            <a:endParaRPr lang="en-US" altLang="zh-CN" b="0">
              <a:latin typeface="Arial" charset="0"/>
              <a:ea typeface="宋体" charset="-122"/>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FC3E35C7-1D01-440F-A788-B22FF0FBF4A1}" type="slidenum">
              <a:rPr lang="zh-CN" altLang="en-US" b="0">
                <a:latin typeface="Arial" charset="0"/>
                <a:ea typeface="宋体" charset="-122"/>
              </a:rPr>
              <a:pPr eaLnBrk="1" hangingPunct="1"/>
              <a:t>16</a:t>
            </a:fld>
            <a:endParaRPr lang="en-US" altLang="zh-CN" b="0">
              <a:latin typeface="Arial" charset="0"/>
              <a:ea typeface="宋体" charset="-122"/>
            </a:endParaRP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A878C1BA-0618-4564-85D8-13605FDBF5C7}" type="slidenum">
              <a:rPr lang="zh-CN" altLang="en-US" b="0">
                <a:latin typeface="Arial" charset="0"/>
                <a:ea typeface="宋体" charset="-122"/>
              </a:rPr>
              <a:pPr eaLnBrk="1" hangingPunct="1"/>
              <a:t>17</a:t>
            </a:fld>
            <a:endParaRPr lang="en-US" altLang="zh-CN" b="0">
              <a:latin typeface="Arial" charset="0"/>
              <a:ea typeface="宋体" charset="-122"/>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9444825B-BAB8-4ECC-BE8C-AE1FCFCC0058}" type="slidenum">
              <a:rPr lang="zh-CN" altLang="en-US" b="0">
                <a:latin typeface="Arial" charset="0"/>
                <a:ea typeface="宋体" charset="-122"/>
              </a:rPr>
              <a:pPr eaLnBrk="1" hangingPunct="1"/>
              <a:t>18</a:t>
            </a:fld>
            <a:endParaRPr lang="en-US" altLang="zh-CN" b="0">
              <a:latin typeface="Arial" charset="0"/>
              <a:ea typeface="宋体" charset="-122"/>
            </a:endParaRP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83118AFC-28DF-4B06-8635-0A0CF617DC95}" type="slidenum">
              <a:rPr lang="zh-CN" altLang="en-US" b="0">
                <a:latin typeface="Arial" charset="0"/>
                <a:ea typeface="宋体" charset="-122"/>
              </a:rPr>
              <a:pPr eaLnBrk="1" hangingPunct="1"/>
              <a:t>3</a:t>
            </a:fld>
            <a:endParaRPr lang="en-US" altLang="zh-CN" b="0">
              <a:latin typeface="Arial" charset="0"/>
              <a:ea typeface="宋体" charset="-122"/>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0C131483-F0FE-4685-8B8B-D1FD521DCDC6}" type="slidenum">
              <a:rPr lang="zh-CN" altLang="en-US" b="0">
                <a:latin typeface="Arial" charset="0"/>
                <a:ea typeface="宋体" charset="-122"/>
              </a:rPr>
              <a:pPr eaLnBrk="1" hangingPunct="1"/>
              <a:t>4</a:t>
            </a:fld>
            <a:endParaRPr lang="en-US" altLang="zh-CN" b="0">
              <a:latin typeface="Arial" charset="0"/>
              <a:ea typeface="宋体" charset="-122"/>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DBDBBAC0-5C8A-47EF-9181-1B992FE5B6F2}" type="slidenum">
              <a:rPr lang="zh-CN" altLang="en-US" b="0">
                <a:latin typeface="Arial" charset="0"/>
                <a:ea typeface="宋体" charset="-122"/>
              </a:rPr>
              <a:pPr eaLnBrk="1" hangingPunct="1"/>
              <a:t>5</a:t>
            </a:fld>
            <a:endParaRPr lang="en-US" altLang="zh-CN" b="0">
              <a:latin typeface="Arial" charset="0"/>
              <a:ea typeface="宋体" charset="-122"/>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1EBBC056-E426-43E1-8BA8-C29FB852D527}" type="slidenum">
              <a:rPr lang="zh-CN" altLang="en-US" b="0">
                <a:latin typeface="Arial" charset="0"/>
                <a:ea typeface="宋体" charset="-122"/>
              </a:rPr>
              <a:pPr eaLnBrk="1" hangingPunct="1"/>
              <a:t>6</a:t>
            </a:fld>
            <a:endParaRPr lang="en-US" altLang="zh-CN" b="0">
              <a:latin typeface="Arial" charset="0"/>
              <a:ea typeface="宋体" charset="-122"/>
            </a:endParaRP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6000590A-6126-4168-A536-4BFB9C6ECD9C}" type="slidenum">
              <a:rPr lang="zh-CN" altLang="en-US" b="0">
                <a:latin typeface="Arial" charset="0"/>
                <a:ea typeface="宋体" charset="-122"/>
              </a:rPr>
              <a:pPr eaLnBrk="1" hangingPunct="1"/>
              <a:t>7</a:t>
            </a:fld>
            <a:endParaRPr lang="en-US" altLang="zh-CN" b="0">
              <a:latin typeface="Arial" charset="0"/>
              <a:ea typeface="宋体" charset="-122"/>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032A0593-15B7-4780-9332-DC4841C75084}" type="slidenum">
              <a:rPr lang="zh-CN" altLang="en-US" b="0">
                <a:latin typeface="Arial" charset="0"/>
                <a:ea typeface="宋体" charset="-122"/>
              </a:rPr>
              <a:pPr eaLnBrk="1" hangingPunct="1"/>
              <a:t>8</a:t>
            </a:fld>
            <a:endParaRPr lang="en-US" altLang="zh-CN" b="0">
              <a:latin typeface="Arial" charset="0"/>
              <a:ea typeface="宋体" charset="-122"/>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AEF8F978-E34A-4408-9B3F-DCC28129C472}" type="slidenum">
              <a:rPr lang="zh-CN" altLang="en-US" b="0">
                <a:latin typeface="Arial" charset="0"/>
                <a:ea typeface="宋体" charset="-122"/>
              </a:rPr>
              <a:pPr eaLnBrk="1" hangingPunct="1"/>
              <a:t>9</a:t>
            </a:fld>
            <a:endParaRPr lang="en-US" altLang="zh-CN" b="0">
              <a:latin typeface="Arial" charset="0"/>
              <a:ea typeface="宋体" charset="-122"/>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Gulim" pitchFamily="34" charset="-127"/>
              </a:defRPr>
            </a:lvl1pPr>
            <a:lvl2pPr marL="742950" indent="-285750" eaLnBrk="0" hangingPunct="0">
              <a:defRPr sz="1200" b="1">
                <a:solidFill>
                  <a:schemeClr val="tx1"/>
                </a:solidFill>
                <a:latin typeface="Times New Roman" pitchFamily="18" charset="0"/>
                <a:ea typeface="Gulim" pitchFamily="34" charset="-127"/>
              </a:defRPr>
            </a:lvl2pPr>
            <a:lvl3pPr marL="1143000" indent="-228600" eaLnBrk="0" hangingPunct="0">
              <a:defRPr sz="1200" b="1">
                <a:solidFill>
                  <a:schemeClr val="tx1"/>
                </a:solidFill>
                <a:latin typeface="Times New Roman" pitchFamily="18" charset="0"/>
                <a:ea typeface="Gulim" pitchFamily="34" charset="-127"/>
              </a:defRPr>
            </a:lvl3pPr>
            <a:lvl4pPr marL="1600200" indent="-228600" eaLnBrk="0" hangingPunct="0">
              <a:defRPr sz="1200" b="1">
                <a:solidFill>
                  <a:schemeClr val="tx1"/>
                </a:solidFill>
                <a:latin typeface="Times New Roman" pitchFamily="18" charset="0"/>
                <a:ea typeface="Gulim" pitchFamily="34" charset="-127"/>
              </a:defRPr>
            </a:lvl4pPr>
            <a:lvl5pPr marL="2057400" indent="-228600" eaLnBrk="0" hangingPunct="0">
              <a:defRPr sz="1200" b="1">
                <a:solidFill>
                  <a:schemeClr val="tx1"/>
                </a:solidFill>
                <a:latin typeface="Times New Roman" pitchFamily="18" charset="0"/>
                <a:ea typeface="Gulim" pitchFamily="34" charset="-127"/>
              </a:defRPr>
            </a:lvl5pPr>
            <a:lvl6pPr marL="25146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6pPr>
            <a:lvl7pPr marL="29718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7pPr>
            <a:lvl8pPr marL="34290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8pPr>
            <a:lvl9pPr marL="3886200" indent="-228600" eaLnBrk="0" fontAlgn="base" latinLnBrk="1" hangingPunct="0">
              <a:spcBef>
                <a:spcPct val="0"/>
              </a:spcBef>
              <a:spcAft>
                <a:spcPct val="0"/>
              </a:spcAft>
              <a:defRPr sz="1200" b="1">
                <a:solidFill>
                  <a:schemeClr val="tx1"/>
                </a:solidFill>
                <a:latin typeface="Times New Roman" pitchFamily="18" charset="0"/>
                <a:ea typeface="Gulim" pitchFamily="34" charset="-127"/>
              </a:defRPr>
            </a:lvl9pPr>
          </a:lstStyle>
          <a:p>
            <a:pPr eaLnBrk="1" hangingPunct="1"/>
            <a:fld id="{9CBE7BED-B0E5-4D76-B6A5-50F5750BC140}" type="slidenum">
              <a:rPr lang="zh-CN" altLang="en-US" b="0">
                <a:latin typeface="Arial" charset="0"/>
                <a:ea typeface="宋体" charset="-122"/>
              </a:rPr>
              <a:pPr eaLnBrk="1" hangingPunct="1"/>
              <a:t>10</a:t>
            </a:fld>
            <a:endParaRPr lang="en-US" altLang="zh-CN" b="0">
              <a:latin typeface="Arial" charset="0"/>
              <a:ea typeface="宋体" charset="-122"/>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png"/><Relationship Id="rId5" Type="http://schemas.openxmlformats.org/officeDocument/2006/relationships/tags" Target="../tags/tag12.xml"/><Relationship Id="rId10" Type="http://schemas.openxmlformats.org/officeDocument/2006/relationships/slideMaster" Target="../slideMasters/slideMaster2.xml"/><Relationship Id="rId4" Type="http://schemas.openxmlformats.org/officeDocument/2006/relationships/tags" Target="../tags/tag11.xml"/><Relationship Id="rId9" Type="http://schemas.openxmlformats.org/officeDocument/2006/relationships/tags" Target="../tags/tag16.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png"/><Relationship Id="rId5" Type="http://schemas.openxmlformats.org/officeDocument/2006/relationships/tags" Target="../tags/tag28.xml"/><Relationship Id="rId10" Type="http://schemas.openxmlformats.org/officeDocument/2006/relationships/slideMaster" Target="../slideMasters/slideMaster2.xml"/><Relationship Id="rId4" Type="http://schemas.openxmlformats.org/officeDocument/2006/relationships/tags" Target="../tags/tag27.xml"/><Relationship Id="rId9" Type="http://schemas.openxmlformats.org/officeDocument/2006/relationships/tags" Target="../tags/tag32.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4.png"/><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4.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png"/><Relationship Id="rId5" Type="http://schemas.openxmlformats.org/officeDocument/2006/relationships/tags" Target="../tags/tag44.xml"/><Relationship Id="rId10" Type="http://schemas.openxmlformats.org/officeDocument/2006/relationships/slideMaster" Target="../slideMasters/slideMaster2.xml"/><Relationship Id="rId4" Type="http://schemas.openxmlformats.org/officeDocument/2006/relationships/tags" Target="../tags/tag43.xml"/><Relationship Id="rId9" Type="http://schemas.openxmlformats.org/officeDocument/2006/relationships/tags" Target="../tags/tag48.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image" Target="../media/image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png"/><Relationship Id="rId5" Type="http://schemas.openxmlformats.org/officeDocument/2006/relationships/tags" Target="../tags/tag53.xml"/><Relationship Id="rId10" Type="http://schemas.openxmlformats.org/officeDocument/2006/relationships/slideMaster" Target="../slideMasters/slideMaster2.xml"/><Relationship Id="rId4" Type="http://schemas.openxmlformats.org/officeDocument/2006/relationships/tags" Target="../tags/tag52.xml"/><Relationship Id="rId9" Type="http://schemas.openxmlformats.org/officeDocument/2006/relationships/tags" Target="../tags/tag5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2.png"/><Relationship Id="rId5" Type="http://schemas.openxmlformats.org/officeDocument/2006/relationships/tags" Target="../tags/tag62.xml"/><Relationship Id="rId10" Type="http://schemas.openxmlformats.org/officeDocument/2006/relationships/slideMaster" Target="../slideMasters/slideMaster2.xml"/><Relationship Id="rId4" Type="http://schemas.openxmlformats.org/officeDocument/2006/relationships/tags" Target="../tags/tag61.xml"/><Relationship Id="rId9" Type="http://schemas.openxmlformats.org/officeDocument/2006/relationships/tags" Target="../tags/tag66.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png"/><Relationship Id="rId5" Type="http://schemas.openxmlformats.org/officeDocument/2006/relationships/tags" Target="../tags/tag71.xml"/><Relationship Id="rId10" Type="http://schemas.openxmlformats.org/officeDocument/2006/relationships/slideMaster" Target="../slideMasters/slideMaster2.xml"/><Relationship Id="rId4" Type="http://schemas.openxmlformats.org/officeDocument/2006/relationships/tags" Target="../tags/tag70.xml"/><Relationship Id="rId9" Type="http://schemas.openxmlformats.org/officeDocument/2006/relationships/tags" Target="../tags/tag75.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2.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image" Target="../media/image4.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2.png"/><Relationship Id="rId5" Type="http://schemas.openxmlformats.org/officeDocument/2006/relationships/tags" Target="../tags/tag91.xml"/><Relationship Id="rId10" Type="http://schemas.openxmlformats.org/officeDocument/2006/relationships/slideMaster" Target="../slideMasters/slideMaster2.xml"/><Relationship Id="rId4" Type="http://schemas.openxmlformats.org/officeDocument/2006/relationships/tags" Target="../tags/tag90.xml"/><Relationship Id="rId9" Type="http://schemas.openxmlformats.org/officeDocument/2006/relationships/tags" Target="../tags/tag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09680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21893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222751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p14="http://schemas.microsoft.com/office/powerpoint/2010/main" val="2920199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8" name="Footer Placeholder 7"/>
          <p:cNvSpPr>
            <a:spLocks noGrp="1"/>
          </p:cNvSpPr>
          <p:nvPr>
            <p:ph type="ftr" sz="quarter" idx="11"/>
          </p:nvPr>
        </p:nvSpPr>
        <p:spPr/>
        <p:txBody>
          <a:bodyPr/>
          <a:lstStyle/>
          <a:p>
            <a:endParaRPr lang="zh-CN" altLang="en-US">
              <a:solidFill>
                <a:srgbClr val="073E87"/>
              </a:solidFill>
            </a:endParaRPr>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16917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Footer Placeholder 3"/>
          <p:cNvSpPr>
            <a:spLocks noGrp="1"/>
          </p:cNvSpPr>
          <p:nvPr>
            <p:ph type="ftr" sz="quarter" idx="11"/>
          </p:nvPr>
        </p:nvSpPr>
        <p:spPr/>
        <p:txBody>
          <a:bodyPr/>
          <a:lstStyle/>
          <a:p>
            <a:endParaRPr lang="zh-CN" altLang="en-US">
              <a:solidFill>
                <a:srgbClr val="073E87"/>
              </a:solidFill>
            </a:endParaRPr>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240217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3" name="Footer Placeholder 2"/>
          <p:cNvSpPr>
            <a:spLocks noGrp="1"/>
          </p:cNvSpPr>
          <p:nvPr>
            <p:ph type="ftr" sz="quarter" idx="11"/>
          </p:nvPr>
        </p:nvSpPr>
        <p:spPr/>
        <p:txBody>
          <a:bodyPr/>
          <a:lstStyle/>
          <a:p>
            <a:endParaRPr lang="zh-CN" altLang="en-US">
              <a:solidFill>
                <a:srgbClr val="073E87"/>
              </a:solidFill>
            </a:endParaRPr>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a:solidFill>
                <a:srgbClr val="073E87"/>
              </a:solidFill>
            </a:endParaRPr>
          </a:p>
        </p:txBody>
      </p:sp>
    </p:spTree>
    <p:extLst>
      <p:ext uri="{BB962C8B-B14F-4D97-AF65-F5344CB8AC3E}">
        <p14:creationId xmlns:p14="http://schemas.microsoft.com/office/powerpoint/2010/main" val="3907483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268337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solidFill>
                  <a:srgbClr val="073E87"/>
                </a:solidFill>
              </a:rPr>
              <a:pPr/>
              <a:t>2023-04-26</a:t>
            </a:fld>
            <a:endParaRPr lang="zh-CN" altLang="en-US" dirty="0">
              <a:solidFill>
                <a:srgbClr val="073E87"/>
              </a:solidFill>
            </a:endParaRPr>
          </a:p>
        </p:txBody>
      </p:sp>
      <p:sp>
        <p:nvSpPr>
          <p:cNvPr id="6" name="Footer Placeholder 5"/>
          <p:cNvSpPr>
            <a:spLocks noGrp="1"/>
          </p:cNvSpPr>
          <p:nvPr>
            <p:ph type="ftr" sz="quarter" idx="11"/>
          </p:nvPr>
        </p:nvSpPr>
        <p:spPr/>
        <p:txBody>
          <a:bodyPr/>
          <a:lstStyle/>
          <a:p>
            <a:endParaRPr lang="zh-CN" altLang="en-US" dirty="0">
              <a:solidFill>
                <a:srgbClr val="073E87"/>
              </a:solidFill>
            </a:endParaRPr>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solidFill>
                  <a:srgbClr val="073E87"/>
                </a:solidFill>
              </a:rPr>
              <a:pPr/>
              <a:t>‹#›</a:t>
            </a:fld>
            <a:endParaRPr lang="zh-CN" alt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extLst>
      <p:ext uri="{BB962C8B-B14F-4D97-AF65-F5344CB8AC3E}">
        <p14:creationId xmlns:p14="http://schemas.microsoft.com/office/powerpoint/2010/main" val="108680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469631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11"/>
          </p:nvPr>
        </p:nvSpPr>
        <p:spPr/>
        <p:txBody>
          <a:bodyPr/>
          <a:lstStyle/>
          <a:p>
            <a:endParaRPr lang="zh-CN" altLang="en-US" dirty="0">
              <a:solidFill>
                <a:srgbClr val="073E87"/>
              </a:solidFill>
            </a:endParaRPr>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solidFill>
                  <a:srgbClr val="073E87"/>
                </a:solidFill>
              </a:rPr>
              <a:pPr/>
              <a:t>‹#›</a:t>
            </a:fld>
            <a:endParaRPr lang="zh-CN" alt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558787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17" name="页脚占位符 16"/>
          <p:cNvSpPr>
            <a:spLocks noGrp="1"/>
          </p:cNvSpPr>
          <p:nvPr>
            <p:ph type="ftr" sz="quarter" idx="11"/>
            <p:custDataLst>
              <p:tags r:id="rId2"/>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18" name="灯片编号占位符 17"/>
          <p:cNvSpPr>
            <a:spLocks noGrp="1"/>
          </p:cNvSpPr>
          <p:nvPr>
            <p:ph type="sldNum" sz="quarter" idx="12"/>
            <p:custDataLst>
              <p:tags r:id="rId3"/>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dirty="0">
              <a:solidFill>
                <a:prstClr val="white">
                  <a:tint val="75000"/>
                </a:prstClr>
              </a:solidFill>
            </a:endParaRPr>
          </a:p>
        </p:txBody>
      </p:sp>
      <p:sp>
        <p:nvSpPr>
          <p:cNvPr id="5" name="标题 1"/>
          <p:cNvSpPr>
            <a:spLocks noGrp="1"/>
          </p:cNvSpPr>
          <p:nvPr>
            <p:ph type="ctrTitle" idx="2" hasCustomPrompt="1"/>
            <p:custDataLst>
              <p:tags r:id="rId4"/>
            </p:custDataLst>
          </p:nvPr>
        </p:nvSpPr>
        <p:spPr>
          <a:xfrm>
            <a:off x="568405" y="2475852"/>
            <a:ext cx="5504498" cy="1083310"/>
          </a:xfrm>
        </p:spPr>
        <p:txBody>
          <a:bodyPr vert="horz" wrap="square" lIns="101600" tIns="38100" rIns="76200" bIns="38100" rtlCol="0" anchor="ctr" anchorCtr="0">
            <a:normAutofit/>
          </a:bodyPr>
          <a:lstStyle>
            <a:lvl1pPr marL="0" marR="0" algn="ctr" defTabSz="914400" rtl="0" eaLnBrk="1" fontAlgn="auto" latinLnBrk="0" hangingPunct="1">
              <a:lnSpc>
                <a:spcPct val="88000"/>
              </a:lnSpc>
              <a:spcBef>
                <a:spcPct val="0"/>
              </a:spcBef>
              <a:buClrTx/>
              <a:buSzTx/>
              <a:buFontTx/>
              <a:buNone/>
              <a:defRPr kumimoji="0" lang="zh-CN" altLang="en-US" sz="5800" b="1" i="0" u="none" strike="noStrike" kern="1200" cap="none" spc="1000" normalizeH="0" baseline="0" noProof="1" dirty="0">
                <a:solidFill>
                  <a:schemeClr val="lt1"/>
                </a:solidFill>
                <a:uFillTx/>
                <a:latin typeface="Arial" panose="020B0604020202020204" pitchFamily="34" charset="0"/>
                <a:ea typeface="汉仪锐智简" charset="0"/>
                <a:cs typeface="+mn-cs"/>
              </a:defRPr>
            </a:lvl1pPr>
          </a:lstStyle>
          <a:p>
            <a:pPr lvl="0"/>
            <a:r>
              <a:rPr>
                <a:sym typeface="+mn-ea"/>
              </a:rPr>
              <a:t>编辑标题</a:t>
            </a:r>
          </a:p>
        </p:txBody>
      </p:sp>
      <p:sp>
        <p:nvSpPr>
          <p:cNvPr id="6" name="副标题 3"/>
          <p:cNvSpPr>
            <a:spLocks noGrp="1"/>
          </p:cNvSpPr>
          <p:nvPr>
            <p:ph type="subTitle" idx="3" hasCustomPrompt="1"/>
            <p:custDataLst>
              <p:tags r:id="rId5"/>
            </p:custDataLst>
          </p:nvPr>
        </p:nvSpPr>
        <p:spPr>
          <a:xfrm>
            <a:off x="568405" y="3780142"/>
            <a:ext cx="5510689" cy="648970"/>
          </a:xfrm>
        </p:spPr>
        <p:txBody>
          <a:bodyPr vert="horz" wrap="square" lIns="101600" tIns="0" rIns="82550" bIns="0" rtlCol="0" anchor="ctr" anchorCtr="0">
            <a:normAutofit/>
          </a:bodyPr>
          <a:lstStyle>
            <a:lvl1pPr marL="0" marR="0" indent="-228600" algn="ctr" defTabSz="914400" rtl="0" eaLnBrk="1" fontAlgn="auto" latinLnBrk="0" hangingPunct="1">
              <a:lnSpc>
                <a:spcPct val="88000"/>
              </a:lnSpc>
              <a:spcBef>
                <a:spcPts val="0"/>
              </a:spcBef>
              <a:spcAft>
                <a:spcPts val="1000"/>
              </a:spcAft>
              <a:buClrTx/>
              <a:buSzTx/>
              <a:buFontTx/>
              <a:buNone/>
              <a:defRPr kumimoji="0" lang="zh-CN" altLang="en-US" sz="3400" b="1" i="0" u="none" strike="noStrike" kern="1200" cap="none" spc="16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7" name="文本占位符 4"/>
          <p:cNvSpPr>
            <a:spLocks noGrp="1"/>
          </p:cNvSpPr>
          <p:nvPr>
            <p:ph type="body" idx="4" hasCustomPrompt="1"/>
            <p:custDataLst>
              <p:tags r:id="rId6"/>
            </p:custDataLst>
          </p:nvPr>
        </p:nvSpPr>
        <p:spPr>
          <a:xfrm>
            <a:off x="1856662" y="5114278"/>
            <a:ext cx="2934176" cy="852805"/>
          </a:xfrm>
          <a:noFill/>
        </p:spPr>
        <p:txBody>
          <a:bodyPr vert="horz" wrap="square" lIns="101600" tIns="0" rIns="82550" bIns="0" rtlCol="0" anchor="t" anchorCtr="0">
            <a:normAutofit/>
          </a:bodyPr>
          <a:lstStyle>
            <a:lvl1pPr marL="0" marR="0" indent="-228600" algn="ctr" defTabSz="914400" rtl="0" eaLnBrk="1" fontAlgn="auto" latinLnBrk="0" hangingPunct="1">
              <a:lnSpc>
                <a:spcPct val="130000"/>
              </a:lnSpc>
              <a:spcBef>
                <a:spcPts val="0"/>
              </a:spcBef>
              <a:spcAft>
                <a:spcPts val="1000"/>
              </a:spcAft>
              <a:buClrTx/>
              <a:buSzTx/>
              <a:buFontTx/>
              <a:buNone/>
              <a:defRPr kumimoji="0" lang="zh-CN" altLang="en-US" sz="1600" b="0" i="0" u="none" strike="noStrike" kern="1200" cap="none" spc="300" normalizeH="0" baseline="0" noProof="1" dirty="0">
                <a:solidFill>
                  <a:schemeClr val="lt1"/>
                </a:solidFill>
                <a:uFillTx/>
                <a:latin typeface="Arial" panose="020B0604020202020204" pitchFamily="34" charset="0"/>
                <a:ea typeface="汉仪粗简黑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2520499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a:xfrm>
            <a:off x="502448" y="443234"/>
            <a:ext cx="8139178"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5"/>
            </p:custDataLst>
          </p:nvPr>
        </p:nvSpPr>
        <p:spPr>
          <a:xfrm>
            <a:off x="502447" y="952509"/>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952509"/>
            <a:ext cx="396243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7"/>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9EFD9D74-47D9-4702-A33C-335B63B48DBF}" type="datetimeFigureOut">
              <a:rPr lang="zh-CN" altLang="en-US" smtClean="0">
                <a:solidFill>
                  <a:prstClr val="white">
                    <a:tint val="75000"/>
                  </a:prstClr>
                </a:solidFill>
              </a:rPr>
              <a:pPr/>
              <a:t>2023-04-26</a:t>
            </a:fld>
            <a:endParaRPr lang="zh-CN" altLang="en-US" dirty="0">
              <a:solidFill>
                <a:prstClr val="white">
                  <a:tint val="75000"/>
                </a:prstClr>
              </a:solidFill>
            </a:endParaRPr>
          </a:p>
        </p:txBody>
      </p:sp>
      <p:sp>
        <p:nvSpPr>
          <p:cNvPr id="6" name="页脚占位符 5"/>
          <p:cNvSpPr>
            <a:spLocks noGrp="1"/>
          </p:cNvSpPr>
          <p:nvPr>
            <p:ph type="ftr" sz="quarter" idx="11"/>
            <p:custDataLst>
              <p:tags r:id="rId8"/>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dirty="0">
              <a:solidFill>
                <a:prstClr val="white">
                  <a:tint val="75000"/>
                </a:prstClr>
              </a:solidFill>
            </a:endParaRPr>
          </a:p>
        </p:txBody>
      </p:sp>
      <p:sp>
        <p:nvSpPr>
          <p:cNvPr id="7" name="灯片编号占位符 6"/>
          <p:cNvSpPr>
            <a:spLocks noGrp="1"/>
          </p:cNvSpPr>
          <p:nvPr>
            <p:ph type="sldNum" sz="quarter" idx="12"/>
            <p:custDataLst>
              <p:tags r:id="rId9"/>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FABC47A4-756D-490B-A52F-7D9E2C9FC05F}" type="slidenum">
              <a:rPr lang="zh-CN" altLang="en-US" smtClean="0">
                <a:solidFill>
                  <a:prstClr val="white">
                    <a:tint val="75000"/>
                  </a:prstClr>
                </a:solidFill>
              </a:rPr>
              <a:pPr/>
              <a:t>‹#›</a:t>
            </a:fld>
            <a:endParaRPr lang="zh-CN" altLang="en-US">
              <a:solidFill>
                <a:prstClr val="white">
                  <a:tint val="75000"/>
                </a:prstClr>
              </a:solidFill>
            </a:endParaRPr>
          </a:p>
        </p:txBody>
      </p:sp>
    </p:spTree>
    <p:extLst>
      <p:ext uri="{BB962C8B-B14F-4D97-AF65-F5344CB8AC3E}">
        <p14:creationId xmlns:p14="http://schemas.microsoft.com/office/powerpoint/2010/main" val="25775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7" name="内容占位符 6"/>
          <p:cNvSpPr>
            <a:spLocks noGrp="1"/>
          </p:cNvSpPr>
          <p:nvPr>
            <p:ph sz="quarter" idx="13"/>
            <p:custDataLst>
              <p:tags r:id="rId7"/>
            </p:custDataLst>
          </p:nvPr>
        </p:nvSpPr>
        <p:spPr>
          <a:xfrm>
            <a:off x="502448" y="952509"/>
            <a:ext cx="8139178" cy="5388907"/>
          </a:xfrm>
        </p:spPr>
        <p:txBody>
          <a:bodyPr/>
          <a:lstStyle>
            <a:lvl1pPr>
              <a:defRPr>
                <a:solidFill>
                  <a:schemeClr val="lt1"/>
                </a:solidFill>
                <a:latin typeface="Arial" panose="020B0604020202020204" pitchFamily="34" charset="0"/>
                <a:ea typeface="汉仪粗简黑简" panose="00020600040101010101" charset="-122"/>
              </a:defRPr>
            </a:lvl1pPr>
            <a:lvl2pPr>
              <a:defRPr>
                <a:solidFill>
                  <a:schemeClr val="lt1"/>
                </a:solidFill>
                <a:latin typeface="Arial" panose="020B0604020202020204" pitchFamily="34" charset="0"/>
                <a:ea typeface="汉仪粗简黑简" panose="00020600040101010101" charset="-122"/>
              </a:defRPr>
            </a:lvl2pPr>
            <a:lvl3pPr>
              <a:defRPr>
                <a:solidFill>
                  <a:schemeClr val="lt1"/>
                </a:solidFill>
                <a:latin typeface="Arial" panose="020B0604020202020204" pitchFamily="34" charset="0"/>
                <a:ea typeface="汉仪粗简黑简" panose="00020600040101010101" charset="-122"/>
              </a:defRPr>
            </a:lvl3pPr>
            <a:lvl4pPr>
              <a:defRPr>
                <a:solidFill>
                  <a:schemeClr val="lt1"/>
                </a:solidFill>
                <a:latin typeface="Arial" panose="020B0604020202020204" pitchFamily="34" charset="0"/>
                <a:ea typeface="汉仪粗简黑简" panose="00020600040101010101" charset="-122"/>
              </a:defRPr>
            </a:lvl4pPr>
            <a:lvl5pPr>
              <a:defRPr>
                <a:solidFill>
                  <a:schemeClr val="lt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48633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11"/>
          <a:stretch>
            <a:fillRect/>
          </a:stretch>
        </p:blipFill>
        <p:spPr>
          <a:xfrm>
            <a:off x="-7977" y="1"/>
            <a:ext cx="9152573" cy="6878003"/>
          </a:xfrm>
          <a:prstGeom prst="rect">
            <a:avLst/>
          </a:prstGeom>
        </p:spPr>
      </p:pic>
      <p:pic>
        <p:nvPicPr>
          <p:cNvPr id="6" name="图片 5" descr="VCG211346613023-01"/>
          <p:cNvPicPr>
            <a:picLocks noChangeAspect="1"/>
          </p:cNvPicPr>
          <p:nvPr>
            <p:custDataLst>
              <p:tags r:id="rId2"/>
            </p:custDataLst>
          </p:nvPr>
        </p:nvPicPr>
        <p:blipFill>
          <a:blip r:embed="rId12"/>
          <a:srcRect l="2669" t="552" r="71787" b="59683"/>
          <a:stretch>
            <a:fillRect/>
          </a:stretch>
        </p:blipFill>
        <p:spPr>
          <a:xfrm>
            <a:off x="-7977" y="1"/>
            <a:ext cx="1478951" cy="1727187"/>
          </a:xfrm>
          <a:prstGeom prst="rect">
            <a:avLst/>
          </a:prstGeom>
        </p:spPr>
      </p:pic>
      <p:pic>
        <p:nvPicPr>
          <p:cNvPr id="2" name="图片 1" descr="VCG211346613023-01"/>
          <p:cNvPicPr>
            <a:picLocks noChangeAspect="1"/>
          </p:cNvPicPr>
          <p:nvPr>
            <p:custDataLst>
              <p:tags r:id="rId3"/>
            </p:custDataLst>
          </p:nvPr>
        </p:nvPicPr>
        <p:blipFill>
          <a:blip r:embed="rId13"/>
          <a:srcRect l="38196" t="10268"/>
          <a:stretch>
            <a:fillRect/>
          </a:stretch>
        </p:blipFill>
        <p:spPr>
          <a:xfrm>
            <a:off x="4975816" y="2339341"/>
            <a:ext cx="4168780" cy="4538663"/>
          </a:xfrm>
          <a:prstGeom prst="rect">
            <a:avLst/>
          </a:prstGeom>
        </p:spPr>
      </p:pic>
      <p:sp>
        <p:nvSpPr>
          <p:cNvPr id="3" name="日期占位符 2"/>
          <p:cNvSpPr>
            <a:spLocks noGrp="1"/>
          </p:cNvSpPr>
          <p:nvPr>
            <p:ph type="dt" sz="half" idx="10"/>
            <p:custDataLst>
              <p:tags r:id="rId4"/>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prstClr val="white">
                    <a:tint val="75000"/>
                  </a:prstClr>
                </a:solidFill>
              </a:rPr>
              <a:pPr/>
              <a:t>2023-04-26</a:t>
            </a:fld>
            <a:endParaRPr lang="zh-CN" altLang="en-US">
              <a:solidFill>
                <a:prstClr val="white">
                  <a:tint val="75000"/>
                </a:prstClr>
              </a:solidFill>
            </a:endParaRPr>
          </a:p>
        </p:txBody>
      </p:sp>
      <p:sp>
        <p:nvSpPr>
          <p:cNvPr id="4" name="页脚占位符 3"/>
          <p:cNvSpPr>
            <a:spLocks noGrp="1"/>
          </p:cNvSpPr>
          <p:nvPr>
            <p:ph type="ftr" sz="quarter" idx="11"/>
            <p:custDataLst>
              <p:tags r:id="rId5"/>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endParaRPr lang="zh-CN" altLang="en-US">
              <a:solidFill>
                <a:prstClr val="white">
                  <a:tint val="75000"/>
                </a:prstClr>
              </a:solidFill>
            </a:endParaRPr>
          </a:p>
        </p:txBody>
      </p:sp>
      <p:sp>
        <p:nvSpPr>
          <p:cNvPr id="5" name="灯片编号占位符 4"/>
          <p:cNvSpPr>
            <a:spLocks noGrp="1"/>
          </p:cNvSpPr>
          <p:nvPr>
            <p:ph type="sldNum" sz="quarter" idx="12"/>
            <p:custDataLst>
              <p:tags r:id="rId6"/>
            </p:custDataLst>
          </p:nvPr>
        </p:nvSpPr>
        <p:spPr/>
        <p:txBody>
          <a:bodyPr/>
          <a:lstStyle>
            <a:lvl1pPr>
              <a:defRPr>
                <a:solidFill>
                  <a:schemeClr val="lt1">
                    <a:tint val="75000"/>
                  </a:schemeClr>
                </a:solidFill>
                <a:latin typeface="Arial" panose="020B0604020202020204" pitchFamily="34" charset="0"/>
                <a:ea typeface="汉仪粗简黑简" panose="00020600040101010101" charset="-122"/>
              </a:defRPr>
            </a:lvl1pPr>
          </a:lstStyle>
          <a:p>
            <a:fld id="{49AE70B2-8BF9-45C0-BB95-33D1B9D3A854}" type="slidenum">
              <a:rPr lang="zh-CN" altLang="en-US" smtClean="0">
                <a:solidFill>
                  <a:prstClr val="white">
                    <a:tint val="75000"/>
                  </a:prstClr>
                </a:solidFill>
              </a:rPr>
              <a:pPr/>
              <a:t>‹#›</a:t>
            </a:fld>
            <a:endParaRPr lang="zh-CN" altLang="en-US">
              <a:solidFill>
                <a:prstClr val="white">
                  <a:tint val="75000"/>
                </a:prstClr>
              </a:solidFill>
            </a:endParaRPr>
          </a:p>
        </p:txBody>
      </p:sp>
      <p:sp>
        <p:nvSpPr>
          <p:cNvPr id="8" name="副标题 1"/>
          <p:cNvSpPr>
            <a:spLocks noGrp="1"/>
          </p:cNvSpPr>
          <p:nvPr>
            <p:ph type="subTitle" idx="1" hasCustomPrompt="1"/>
            <p:custDataLst>
              <p:tags r:id="rId7"/>
            </p:custDataLst>
          </p:nvPr>
        </p:nvSpPr>
        <p:spPr>
          <a:xfrm>
            <a:off x="256699" y="4142135"/>
            <a:ext cx="5022523" cy="669850"/>
          </a:xfrm>
          <a:ln w="3175">
            <a:miter lim="400000"/>
          </a:ln>
        </p:spPr>
        <p:txBody>
          <a:bodyPr vert="horz" wrap="square" lIns="101600" tIns="38100" rIns="76200" bIns="3810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200" normalizeH="0" baseline="0" noProof="1" dirty="0">
                <a:solidFill>
                  <a:schemeClr val="lt1"/>
                </a:solidFill>
                <a:uFillTx/>
                <a:latin typeface="Arial" panose="020B0604020202020204" pitchFamily="34" charset="0"/>
                <a:ea typeface="汉仪粗简黑简" panose="00020600040101010101" charset="-122"/>
                <a:cs typeface="YouSheBiaoTiHei"/>
                <a:sym typeface="YouSheBiaoTiHei"/>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p>
        </p:txBody>
      </p:sp>
      <p:sp>
        <p:nvSpPr>
          <p:cNvPr id="9" name="标题 2"/>
          <p:cNvSpPr>
            <a:spLocks noGrp="1"/>
          </p:cNvSpPr>
          <p:nvPr>
            <p:ph type="title" idx="2" hasCustomPrompt="1"/>
            <p:custDataLst>
              <p:tags r:id="rId8"/>
            </p:custDataLst>
          </p:nvPr>
        </p:nvSpPr>
        <p:spPr>
          <a:xfrm>
            <a:off x="257176" y="2534950"/>
            <a:ext cx="5021570" cy="1583690"/>
          </a:xfrm>
          <a:ln w="3175">
            <a:miter lim="400000"/>
          </a:ln>
        </p:spPr>
        <p:txBody>
          <a:bodyPr vert="horz" wrap="square" lIns="101600" tIns="38100" rIns="63500" bIns="3810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9200" b="0" i="0" u="none" strike="noStrike" kern="1200" cap="none" spc="300" normalizeH="0" baseline="0" noProof="1" dirty="0">
                <a:solidFill>
                  <a:schemeClr val="lt1"/>
                </a:solidFill>
                <a:uFillTx/>
                <a:latin typeface="Arial" panose="020B0604020202020204" pitchFamily="34" charset="0"/>
                <a:ea typeface="汉仪锐智简" charset="0"/>
                <a:cs typeface="YouSheBiaoTiHei"/>
                <a:sym typeface="YouSheBiaoTiHei"/>
              </a:defRPr>
            </a:lvl1pPr>
          </a:lstStyle>
          <a:p>
            <a:pPr lvl="0"/>
            <a:r>
              <a:rPr>
                <a:sym typeface="+mn-ea"/>
              </a:rPr>
              <a:t>编辑标题</a:t>
            </a:r>
          </a:p>
        </p:txBody>
      </p:sp>
      <p:sp>
        <p:nvSpPr>
          <p:cNvPr id="10" name="文本占位符 3"/>
          <p:cNvSpPr>
            <a:spLocks noGrp="1"/>
          </p:cNvSpPr>
          <p:nvPr>
            <p:ph type="body" idx="3" hasCustomPrompt="1"/>
            <p:custDataLst>
              <p:tags r:id="rId9"/>
            </p:custDataLst>
          </p:nvPr>
        </p:nvSpPr>
        <p:spPr>
          <a:xfrm>
            <a:off x="1442086" y="5064081"/>
            <a:ext cx="2651750" cy="509315"/>
          </a:xfrm>
          <a:ln w="3175">
            <a:miter lim="400000"/>
          </a:ln>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150" normalizeH="0" baseline="0" noProof="1" dirty="0">
                <a:solidFill>
                  <a:schemeClr val="lt1"/>
                </a:solidFill>
                <a:uFillTx/>
                <a:latin typeface="Arial" panose="020B0604020202020204" pitchFamily="34" charset="0"/>
                <a:ea typeface="汉仪粗简黑简" panose="00020600040101010101" charset="-122"/>
                <a:cs typeface="OPPOSans-R" panose="02010600030101010101"/>
                <a:sym typeface="OPPOSans-R" panose="02010600030101010101"/>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lt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p>
        </p:txBody>
      </p:sp>
    </p:spTree>
    <p:extLst>
      <p:ext uri="{BB962C8B-B14F-4D97-AF65-F5344CB8AC3E}">
        <p14:creationId xmlns:p14="http://schemas.microsoft.com/office/powerpoint/2010/main" val="1034151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VCG211346613023"/>
          <p:cNvPicPr>
            <a:picLocks noChangeAspect="1"/>
          </p:cNvPicPr>
          <p:nvPr>
            <p:custDataLst>
              <p:tags r:id="rId1"/>
            </p:custDataLst>
          </p:nvPr>
        </p:nvPicPr>
        <p:blipFill>
          <a:blip r:embed="rId9"/>
          <a:stretch>
            <a:fillRect/>
          </a:stretch>
        </p:blipFill>
        <p:spPr>
          <a:xfrm>
            <a:off x="0" y="1"/>
            <a:ext cx="9144000" cy="6857365"/>
          </a:xfrm>
          <a:prstGeom prst="rect">
            <a:avLst/>
          </a:prstGeom>
        </p:spPr>
      </p:pic>
      <p:pic>
        <p:nvPicPr>
          <p:cNvPr id="11" name="图片 10" descr="VCG211346613023-01"/>
          <p:cNvPicPr>
            <a:picLocks noChangeAspect="1"/>
          </p:cNvPicPr>
          <p:nvPr>
            <p:custDataLst>
              <p:tags r:id="rId2"/>
            </p:custDataLst>
          </p:nvPr>
        </p:nvPicPr>
        <p:blipFill>
          <a:blip r:embed="rId10"/>
          <a:srcRect l="3945" r="71337" b="59737"/>
          <a:stretch>
            <a:fillRect/>
          </a:stretch>
        </p:blipFill>
        <p:spPr>
          <a:xfrm>
            <a:off x="1905" y="1"/>
            <a:ext cx="1645045" cy="2009127"/>
          </a:xfrm>
          <a:prstGeom prst="rect">
            <a:avLst/>
          </a:prstGeom>
        </p:spPr>
      </p:pic>
      <p:pic>
        <p:nvPicPr>
          <p:cNvPr id="6" name="图片 5" descr="VCG211346613023-01"/>
          <p:cNvPicPr>
            <a:picLocks noChangeAspect="1"/>
          </p:cNvPicPr>
          <p:nvPr>
            <p:custDataLst>
              <p:tags r:id="rId3"/>
            </p:custDataLst>
          </p:nvPr>
        </p:nvPicPr>
        <p:blipFill>
          <a:blip r:embed="rId11"/>
          <a:srcRect l="168" t="52758" r="70408"/>
          <a:stretch>
            <a:fillRect/>
          </a:stretch>
        </p:blipFill>
        <p:spPr>
          <a:xfrm flipH="1">
            <a:off x="7488889" y="4862195"/>
            <a:ext cx="1657016" cy="1995792"/>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3726102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pic>
        <p:nvPicPr>
          <p:cNvPr id="11" name="图片 10" descr="VCG211346613023-01"/>
          <p:cNvPicPr>
            <a:picLocks noChangeAspect="1"/>
          </p:cNvPicPr>
          <p:nvPr>
            <p:custDataLst>
              <p:tags r:id="rId2"/>
            </p:custDataLst>
          </p:nvPr>
        </p:nvPicPr>
        <p:blipFill>
          <a:blip r:embed="rId12"/>
          <a:srcRect l="3945" r="71337" b="59737"/>
          <a:stretch>
            <a:fillRect/>
          </a:stretch>
        </p:blipFill>
        <p:spPr>
          <a:xfrm>
            <a:off x="1905" y="1"/>
            <a:ext cx="1645045" cy="2009127"/>
          </a:xfrm>
          <a:prstGeom prst="rect">
            <a:avLst/>
          </a:prstGeom>
        </p:spPr>
      </p:pic>
      <p:pic>
        <p:nvPicPr>
          <p:cNvPr id="8" name="图片 7" descr="VCG211346613023-01"/>
          <p:cNvPicPr>
            <a:picLocks noChangeAspect="1"/>
          </p:cNvPicPr>
          <p:nvPr>
            <p:custDataLst>
              <p:tags r:id="rId3"/>
            </p:custDataLst>
          </p:nvPr>
        </p:nvPicPr>
        <p:blipFill>
          <a:blip r:embed="rId13"/>
          <a:srcRect l="168" t="52758" r="70408"/>
          <a:stretch>
            <a:fillRect/>
          </a:stretch>
        </p:blipFill>
        <p:spPr>
          <a:xfrm flipH="1">
            <a:off x="7488889" y="4862195"/>
            <a:ext cx="1657016" cy="1995792"/>
          </a:xfrm>
          <a:prstGeom prst="rect">
            <a:avLst/>
          </a:prstGeom>
        </p:spPr>
      </p:pic>
      <p:sp>
        <p:nvSpPr>
          <p:cNvPr id="6" name="矩形 5"/>
          <p:cNvSpPr/>
          <p:nvPr>
            <p:custDataLst>
              <p:tags r:id="rId4"/>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hasCustomPrompt="1"/>
            <p:custDataLst>
              <p:tags r:id="rId5"/>
            </p:custDataLst>
          </p:nvPr>
        </p:nvSpPr>
        <p:spPr>
          <a:xfrm>
            <a:off x="961200" y="1249200"/>
            <a:ext cx="7219800" cy="723600"/>
          </a:xfrm>
        </p:spPr>
        <p:txBody>
          <a:bodyPr anchor="ctr"/>
          <a:lstStyle>
            <a:lvl1pP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7" name="内容占位符 6"/>
          <p:cNvSpPr>
            <a:spLocks noGrp="1"/>
          </p:cNvSpPr>
          <p:nvPr>
            <p:ph sz="quarter" idx="13"/>
            <p:custDataLst>
              <p:tags r:id="rId6"/>
            </p:custDataLst>
          </p:nvPr>
        </p:nvSpPr>
        <p:spPr>
          <a:xfrm>
            <a:off x="960835" y="2163600"/>
            <a:ext cx="7219950" cy="3445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Tree>
    <p:extLst>
      <p:ext uri="{BB962C8B-B14F-4D97-AF65-F5344CB8AC3E}">
        <p14:creationId xmlns:p14="http://schemas.microsoft.com/office/powerpoint/2010/main" val="1289399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8255"/>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745009" y="5170696"/>
            <a:ext cx="1400886" cy="1687297"/>
          </a:xfrm>
          <a:prstGeom prst="rect">
            <a:avLst/>
          </a:prstGeom>
        </p:spPr>
      </p:pic>
      <p:sp>
        <p:nvSpPr>
          <p:cNvPr id="2" name="标题 1"/>
          <p:cNvSpPr>
            <a:spLocks noGrp="1"/>
          </p:cNvSpPr>
          <p:nvPr>
            <p:ph type="title" hasCustomPrompt="1"/>
            <p:custDataLst>
              <p:tags r:id="rId4"/>
            </p:custDataLst>
          </p:nvPr>
        </p:nvSpPr>
        <p:spPr>
          <a:xfrm>
            <a:off x="437400" y="770400"/>
            <a:ext cx="2970000" cy="882000"/>
          </a:xfrm>
        </p:spPr>
        <p:txBody>
          <a:bodyPr anchor="ctr" anchorCtr="0"/>
          <a:lstStyle>
            <a:lvl1pP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40100" y="1764000"/>
            <a:ext cx="2967300" cy="4093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769939"/>
            <a:ext cx="4860000" cy="5087937"/>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4141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2"/>
          <a:srcRect l="168" t="52758" r="70408"/>
          <a:stretch>
            <a:fillRect/>
          </a:stretch>
        </p:blipFill>
        <p:spPr>
          <a:xfrm flipH="1">
            <a:off x="7965501" y="5436269"/>
            <a:ext cx="1180396" cy="1421727"/>
          </a:xfrm>
          <a:prstGeom prst="rect">
            <a:avLst/>
          </a:prstGeom>
        </p:spPr>
      </p:pic>
      <p:sp>
        <p:nvSpPr>
          <p:cNvPr id="2" name="标题 1"/>
          <p:cNvSpPr>
            <a:spLocks noGrp="1"/>
          </p:cNvSpPr>
          <p:nvPr>
            <p:ph type="title"/>
            <p:custDataLst>
              <p:tags r:id="rId4"/>
            </p:custDataLst>
          </p:nvPr>
        </p:nvSpPr>
        <p:spPr>
          <a:xfrm>
            <a:off x="459000" y="781200"/>
            <a:ext cx="8232300" cy="626400"/>
          </a:xfrm>
        </p:spPr>
        <p:txBody>
          <a:bodyPr anchor="ctr"/>
          <a:lstStyle>
            <a:lvl1pPr algn="ctr">
              <a:defRPr sz="36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8"/>
            </p:custDataLst>
          </p:nvPr>
        </p:nvSpPr>
        <p:spPr>
          <a:xfrm>
            <a:off x="459000" y="1659600"/>
            <a:ext cx="8231981" cy="828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808000"/>
            <a:ext cx="8224200" cy="34308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8886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VCG211346613023"/>
          <p:cNvPicPr>
            <a:picLocks noChangeAspect="1"/>
          </p:cNvPicPr>
          <p:nvPr>
            <p:custDataLst>
              <p:tags r:id="rId1"/>
            </p:custDataLst>
          </p:nvPr>
        </p:nvPicPr>
        <p:blipFill>
          <a:blip r:embed="rId11"/>
          <a:stretch>
            <a:fillRect/>
          </a:stretch>
        </p:blipFill>
        <p:spPr>
          <a:xfrm>
            <a:off x="0" y="635"/>
            <a:ext cx="9144000" cy="6857365"/>
          </a:xfrm>
          <a:prstGeom prst="rect">
            <a:avLst/>
          </a:prstGeom>
        </p:spPr>
      </p:pic>
      <p:sp>
        <p:nvSpPr>
          <p:cNvPr id="6" name="矩形 5"/>
          <p:cNvSpPr/>
          <p:nvPr>
            <p:custDataLst>
              <p:tags r:id="rId2"/>
            </p:custDataLst>
          </p:nvPr>
        </p:nvSpPr>
        <p:spPr>
          <a:xfrm>
            <a:off x="0" y="5029837"/>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5" y="1"/>
            <a:ext cx="1645045" cy="2009127"/>
          </a:xfrm>
          <a:prstGeom prst="rect">
            <a:avLst/>
          </a:prstGeom>
        </p:spPr>
      </p:pic>
      <p:sp>
        <p:nvSpPr>
          <p:cNvPr id="2" name="标题 1"/>
          <p:cNvSpPr>
            <a:spLocks noGrp="1"/>
          </p:cNvSpPr>
          <p:nvPr>
            <p:ph type="title"/>
            <p:custDataLst>
              <p:tags r:id="rId4"/>
            </p:custDataLst>
          </p:nvPr>
        </p:nvSpPr>
        <p:spPr>
          <a:xfrm>
            <a:off x="453600" y="669600"/>
            <a:ext cx="8232300" cy="565200"/>
          </a:xfrm>
        </p:spPr>
        <p:txBody>
          <a:bodyPr anchor="ctr" anchorCtr="0"/>
          <a:lstStyle>
            <a:lvl1pPr algn="ctr">
              <a:defRPr sz="32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53628" y="1681200"/>
            <a:ext cx="8243100" cy="32112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5180400"/>
            <a:ext cx="8251200" cy="10116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2228094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VCG211346613023"/>
          <p:cNvPicPr>
            <a:picLocks noChangeAspect="1"/>
          </p:cNvPicPr>
          <p:nvPr>
            <p:custDataLst>
              <p:tags r:id="rId1"/>
            </p:custDataLst>
          </p:nvPr>
        </p:nvPicPr>
        <p:blipFill>
          <a:blip r:embed="rId13"/>
          <a:stretch>
            <a:fillRect/>
          </a:stretch>
        </p:blipFill>
        <p:spPr>
          <a:xfrm>
            <a:off x="0" y="635"/>
            <a:ext cx="9144000" cy="6857365"/>
          </a:xfrm>
          <a:prstGeom prst="rect">
            <a:avLst/>
          </a:prstGeom>
        </p:spPr>
      </p:pic>
      <p:sp>
        <p:nvSpPr>
          <p:cNvPr id="8" name="矩形 7"/>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6" name="图片 5" descr="VCG211346613023-01"/>
          <p:cNvPicPr>
            <a:picLocks noChangeAspect="1"/>
          </p:cNvPicPr>
          <p:nvPr>
            <p:custDataLst>
              <p:tags r:id="rId3"/>
            </p:custDataLst>
          </p:nvPr>
        </p:nvPicPr>
        <p:blipFill>
          <a:blip r:embed="rId14"/>
          <a:srcRect l="168" t="52758" r="70408"/>
          <a:stretch>
            <a:fillRect/>
          </a:stretch>
        </p:blipFill>
        <p:spPr>
          <a:xfrm flipH="1">
            <a:off x="7874271" y="5326376"/>
            <a:ext cx="1271635" cy="1531620"/>
          </a:xfrm>
          <a:prstGeom prst="rect">
            <a:avLst/>
          </a:prstGeom>
        </p:spPr>
      </p:pic>
      <p:sp>
        <p:nvSpPr>
          <p:cNvPr id="2" name="标题 1"/>
          <p:cNvSpPr>
            <a:spLocks noGrp="1"/>
          </p:cNvSpPr>
          <p:nvPr>
            <p:ph type="title"/>
            <p:custDataLst>
              <p:tags r:id="rId4"/>
            </p:custDataLst>
          </p:nvPr>
        </p:nvSpPr>
        <p:spPr>
          <a:xfrm>
            <a:off x="434700" y="237600"/>
            <a:ext cx="8278200" cy="441964"/>
          </a:xfrm>
        </p:spPr>
        <p:txBody>
          <a:bodyPr/>
          <a:lstStyle>
            <a:lvl1pPr>
              <a:defRPr baseline="0">
                <a:solidFill>
                  <a:schemeClr val="tx1"/>
                </a:solidFill>
                <a:latin typeface="Arial" panose="020B0604020202020204" pitchFamily="34" charset="0"/>
                <a:ea typeface="汉仪粗简黑简" panose="0002060004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内容占位符 6"/>
          <p:cNvSpPr>
            <a:spLocks noGrp="1"/>
          </p:cNvSpPr>
          <p:nvPr>
            <p:ph sz="quarter" idx="13"/>
            <p:custDataLst>
              <p:tags r:id="rId8"/>
            </p:custDataLst>
          </p:nvPr>
        </p:nvSpPr>
        <p:spPr>
          <a:xfrm>
            <a:off x="434700" y="1663200"/>
            <a:ext cx="40068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663200"/>
            <a:ext cx="4025700" cy="2894400"/>
          </a:xfrm>
        </p:spPr>
        <p:txBody>
          <a:bodyPr/>
          <a:lstStyle>
            <a:lvl1pPr>
              <a:defRPr baseline="0">
                <a:solidFill>
                  <a:schemeClr val="tx1"/>
                </a:solidFill>
                <a:latin typeface="Arial" panose="020B0604020202020204" pitchFamily="34" charset="0"/>
                <a:ea typeface="汉仪粗简黑简" panose="00020600040101010101" charset="-122"/>
              </a:defRPr>
            </a:lvl1pPr>
            <a:lvl2pPr>
              <a:defRPr baseline="0">
                <a:solidFill>
                  <a:schemeClr val="tx1"/>
                </a:solidFill>
                <a:latin typeface="Arial" panose="020B0604020202020204" pitchFamily="34" charset="0"/>
                <a:ea typeface="汉仪粗简黑简" panose="00020600040101010101" charset="-122"/>
              </a:defRPr>
            </a:lvl2pPr>
            <a:lvl3pPr>
              <a:defRPr baseline="0">
                <a:solidFill>
                  <a:schemeClr val="tx1"/>
                </a:solidFill>
                <a:latin typeface="Arial" panose="020B0604020202020204" pitchFamily="34" charset="0"/>
                <a:ea typeface="汉仪粗简黑简" panose="00020600040101010101" charset="-122"/>
              </a:defRPr>
            </a:lvl3pPr>
            <a:lvl4pPr>
              <a:defRPr baseline="0">
                <a:solidFill>
                  <a:schemeClr val="tx1"/>
                </a:solidFill>
                <a:latin typeface="Arial" panose="020B0604020202020204" pitchFamily="34" charset="0"/>
                <a:ea typeface="汉仪粗简黑简" panose="00020600040101010101" charset="-122"/>
              </a:defRPr>
            </a:lvl4pPr>
            <a:lvl5pPr>
              <a:defRPr baseline="0">
                <a:solidFill>
                  <a:schemeClr val="tx1"/>
                </a:solidFill>
                <a:latin typeface="Arial" panose="020B0604020202020204" pitchFamily="34" charset="0"/>
                <a:ea typeface="汉仪粗简黑简" panose="0002060004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4816800"/>
            <a:ext cx="40068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4813200"/>
            <a:ext cx="4025700" cy="781200"/>
          </a:xfrm>
        </p:spPr>
        <p:txBody>
          <a:bodyPr/>
          <a:lstStyle>
            <a:lvl1pP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3237438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VCG211346613023"/>
          <p:cNvPicPr>
            <a:picLocks noChangeAspect="1"/>
          </p:cNvPicPr>
          <p:nvPr>
            <p:custDataLst>
              <p:tags r:id="rId1"/>
            </p:custDataLst>
          </p:nvPr>
        </p:nvPicPr>
        <p:blipFill>
          <a:blip r:embed="rId11"/>
          <a:stretch>
            <a:fillRect/>
          </a:stretch>
        </p:blipFill>
        <p:spPr>
          <a:xfrm>
            <a:off x="0" y="1"/>
            <a:ext cx="9144000" cy="6857365"/>
          </a:xfrm>
          <a:prstGeom prst="rect">
            <a:avLst/>
          </a:prstGeom>
        </p:spPr>
      </p:pic>
      <p:sp>
        <p:nvSpPr>
          <p:cNvPr id="8" name="矩形 7"/>
          <p:cNvSpPr/>
          <p:nvPr>
            <p:custDataLst>
              <p:tags r:id="rId2"/>
            </p:custDataLst>
          </p:nvPr>
        </p:nvSpPr>
        <p:spPr>
          <a:xfrm>
            <a:off x="0" y="959225"/>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sym typeface="+mn-ea"/>
            </a:endParaRPr>
          </a:p>
        </p:txBody>
      </p:sp>
      <p:pic>
        <p:nvPicPr>
          <p:cNvPr id="11" name="图片 10" descr="VCG211346613023-01"/>
          <p:cNvPicPr>
            <a:picLocks noChangeAspect="1"/>
          </p:cNvPicPr>
          <p:nvPr>
            <p:custDataLst>
              <p:tags r:id="rId3"/>
            </p:custDataLst>
          </p:nvPr>
        </p:nvPicPr>
        <p:blipFill>
          <a:blip r:embed="rId12"/>
          <a:srcRect l="3945" r="71337" b="59737"/>
          <a:stretch>
            <a:fillRect/>
          </a:stretch>
        </p:blipFill>
        <p:spPr>
          <a:xfrm>
            <a:off x="1906" y="1"/>
            <a:ext cx="1181268" cy="1442707"/>
          </a:xfrm>
          <a:prstGeom prst="rect">
            <a:avLst/>
          </a:prstGeom>
        </p:spPr>
      </p:pic>
      <p:pic>
        <p:nvPicPr>
          <p:cNvPr id="6" name="图片 5" descr="VCG211346613023-01"/>
          <p:cNvPicPr>
            <a:picLocks noChangeAspect="1"/>
          </p:cNvPicPr>
          <p:nvPr>
            <p:custDataLst>
              <p:tags r:id="rId4"/>
            </p:custDataLst>
          </p:nvPr>
        </p:nvPicPr>
        <p:blipFill>
          <a:blip r:embed="rId13"/>
          <a:srcRect l="168" t="52758" r="70408"/>
          <a:stretch>
            <a:fillRect/>
          </a:stretch>
        </p:blipFill>
        <p:spPr>
          <a:xfrm flipH="1">
            <a:off x="7904680" y="5363007"/>
            <a:ext cx="1241225" cy="1494993"/>
          </a:xfrm>
          <a:prstGeom prst="rect">
            <a:avLst/>
          </a:prstGeom>
        </p:spPr>
      </p:pic>
      <p:sp>
        <p:nvSpPr>
          <p:cNvPr id="2" name="标题 1"/>
          <p:cNvSpPr>
            <a:spLocks noGrp="1"/>
          </p:cNvSpPr>
          <p:nvPr>
            <p:ph type="title" hasCustomPrompt="1"/>
            <p:custDataLst>
              <p:tags r:id="rId5"/>
            </p:custDataLst>
          </p:nvPr>
        </p:nvSpPr>
        <p:spPr>
          <a:xfrm>
            <a:off x="1142100" y="1339200"/>
            <a:ext cx="6858000" cy="2386800"/>
          </a:xfrm>
        </p:spPr>
        <p:txBody>
          <a:bodyPr anchor="b"/>
          <a:lstStyle>
            <a:lvl1pPr algn="ctr">
              <a:defRPr sz="6000" baseline="0">
                <a:solidFill>
                  <a:schemeClr val="tx1"/>
                </a:solidFill>
                <a:latin typeface="Arial" panose="020B0604020202020204" pitchFamily="34" charset="0"/>
                <a:ea typeface="汉仪粗简黑简" panose="00020600040101010101"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粗简黑简" panose="00020600040101010101" charset="-122"/>
              </a:defRPr>
            </a:lvl1pPr>
          </a:lstStyle>
          <a:p>
            <a:fld id="{760FBDFE-C587-4B4C-A407-44438C67B59E}" type="datetimeFigureOut">
              <a:rPr lang="zh-CN" altLang="en-US" smtClean="0">
                <a:solidFill>
                  <a:srgbClr val="073E87"/>
                </a:solidFill>
              </a:rPr>
              <a:pPr/>
              <a:t>2023-04-26</a:t>
            </a:fld>
            <a:endParaRPr lang="zh-CN" altLang="en-US">
              <a:solidFill>
                <a:srgbClr val="073E87"/>
              </a:solidFill>
            </a:endParaRPr>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粗简黑简" panose="00020600040101010101" charset="-122"/>
              </a:defRPr>
            </a:lvl1pPr>
          </a:lstStyle>
          <a:p>
            <a:endParaRPr lang="zh-CN" altLang="en-US" dirty="0">
              <a:solidFill>
                <a:srgbClr val="073E87"/>
              </a:solidFill>
            </a:endParaRPr>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粗简黑简" panose="00020600040101010101" charset="-122"/>
              </a:defRPr>
            </a:lvl1pPr>
          </a:lstStyle>
          <a:p>
            <a:fld id="{49AE70B2-8BF9-45C0-BB95-33D1B9D3A854}" type="slidenum">
              <a:rPr lang="zh-CN" altLang="en-US" smtClean="0">
                <a:solidFill>
                  <a:srgbClr val="073E87"/>
                </a:solidFill>
              </a:rPr>
              <a:pPr/>
              <a:t>‹#›</a:t>
            </a:fld>
            <a:endParaRPr lang="zh-CN" altLang="en-US" dirty="0">
              <a:solidFill>
                <a:srgbClr val="073E87"/>
              </a:solidFill>
            </a:endParaRPr>
          </a:p>
        </p:txBody>
      </p:sp>
      <p:sp>
        <p:nvSpPr>
          <p:cNvPr id="7" name="文本占位符 6"/>
          <p:cNvSpPr>
            <a:spLocks noGrp="1"/>
          </p:cNvSpPr>
          <p:nvPr>
            <p:ph type="body" sz="quarter" idx="13"/>
            <p:custDataLst>
              <p:tags r:id="rId9"/>
            </p:custDataLst>
          </p:nvPr>
        </p:nvSpPr>
        <p:spPr>
          <a:xfrm>
            <a:off x="1141810" y="3862800"/>
            <a:ext cx="6858000" cy="1656000"/>
          </a:xfrm>
        </p:spPr>
        <p:txBody>
          <a:bodyPr/>
          <a:lstStyle>
            <a:lvl1pPr algn="ctr">
              <a:defRPr baseline="0">
                <a:solidFill>
                  <a:schemeClr val="tx1"/>
                </a:solidFill>
                <a:latin typeface="Arial" panose="020B0604020202020204" pitchFamily="34" charset="0"/>
                <a:ea typeface="汉仪粗简黑简" panose="00020600040101010101" charset="-122"/>
              </a:defRPr>
            </a:lvl1pPr>
          </a:lstStyle>
          <a:p>
            <a:pPr lvl="0"/>
            <a:r>
              <a:rPr lang="zh-CN" altLang="en-US" dirty="0"/>
              <a:t>单击此处编辑母版文本样式</a:t>
            </a:r>
          </a:p>
        </p:txBody>
      </p:sp>
    </p:spTree>
    <p:extLst>
      <p:ext uri="{BB962C8B-B14F-4D97-AF65-F5344CB8AC3E}">
        <p14:creationId xmlns:p14="http://schemas.microsoft.com/office/powerpoint/2010/main" val="278487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2023-04-26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2023-04-26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fld id="{D997B5FA-0921-464F-AAE1-844C04324D75}" type="datetimeFigureOut">
              <a:rPr lang="zh-CN" altLang="en-US" smtClean="0">
                <a:solidFill>
                  <a:srgbClr val="073E87"/>
                </a:solidFill>
              </a:rPr>
              <a:pPr/>
              <a:t>2023-04-26</a:t>
            </a:fld>
            <a:endParaRPr lang="zh-CN" altLang="en-US">
              <a:solidFill>
                <a:srgbClr val="073E87"/>
              </a:solidFill>
            </a:endParaRPr>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solidFill>
                <a:srgbClr val="073E87"/>
              </a:solidFill>
            </a:endParaRPr>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565CE74E-AB26-4998-AD42-012C4C1AD076}" type="slidenum">
              <a:rPr lang="zh-CN" altLang="en-US" smtClean="0">
                <a:solidFill>
                  <a:srgbClr val="073E87"/>
                </a:solidFill>
              </a:rPr>
              <a:pPr/>
              <a:t>‹#›</a:t>
            </a:fld>
            <a:endParaRPr lang="zh-CN" altLang="en-US">
              <a:solidFill>
                <a:srgbClr val="073E87"/>
              </a:solidFill>
            </a:endParaRPr>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5"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949137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slideLayout" Target="../slideLayouts/slideLayout23.xml"/><Relationship Id="rId4" Type="http://schemas.openxmlformats.org/officeDocument/2006/relationships/tags" Target="../tags/tag9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idx="2"/>
            <p:custDataLst>
              <p:tags r:id="rId2"/>
            </p:custDataLst>
          </p:nvPr>
        </p:nvSpPr>
        <p:spPr>
          <a:xfrm>
            <a:off x="611560" y="1844824"/>
            <a:ext cx="7488832" cy="1083310"/>
          </a:xfrm>
        </p:spPr>
        <p:txBody>
          <a:bodyPr>
            <a:normAutofit fontScale="90000"/>
          </a:bodyPr>
          <a:lstStyle/>
          <a:p>
            <a:r>
              <a:rPr lang="zh-CN" altLang="en-US" dirty="0">
                <a:solidFill>
                  <a:schemeClr val="tx1"/>
                </a:solidFill>
              </a:rPr>
              <a:t>电机与电气控制技术</a:t>
            </a:r>
          </a:p>
        </p:txBody>
      </p:sp>
      <p:sp>
        <p:nvSpPr>
          <p:cNvPr id="6" name="副标题 5"/>
          <p:cNvSpPr>
            <a:spLocks noGrp="1"/>
          </p:cNvSpPr>
          <p:nvPr>
            <p:ph type="subTitle" idx="3"/>
            <p:custDataLst>
              <p:tags r:id="rId3"/>
            </p:custDataLst>
          </p:nvPr>
        </p:nvSpPr>
        <p:spPr>
          <a:xfrm>
            <a:off x="568405" y="3780142"/>
            <a:ext cx="7243955" cy="945002"/>
          </a:xfrm>
        </p:spPr>
        <p:txBody>
          <a:bodyPr>
            <a:normAutofit/>
          </a:bodyPr>
          <a:lstStyle/>
          <a:p>
            <a:pPr algn="l"/>
            <a:r>
              <a:rPr lang="zh-CN" altLang="en-US" dirty="0" smtClean="0">
                <a:solidFill>
                  <a:schemeClr val="tx1"/>
                </a:solidFill>
                <a:latin typeface="仿宋" pitchFamily="49" charset="-122"/>
                <a:ea typeface="仿宋" pitchFamily="49" charset="-122"/>
              </a:rPr>
              <a:t>项目六：典型生产机械</a:t>
            </a:r>
            <a:r>
              <a:rPr lang="zh-CN" altLang="en-US" smtClean="0">
                <a:solidFill>
                  <a:schemeClr val="tx1"/>
                </a:solidFill>
                <a:latin typeface="仿宋" pitchFamily="49" charset="-122"/>
                <a:ea typeface="仿宋" pitchFamily="49" charset="-122"/>
              </a:rPr>
              <a:t>电       气</a:t>
            </a:r>
            <a:r>
              <a:rPr lang="zh-CN" altLang="en-US" dirty="0" smtClean="0">
                <a:solidFill>
                  <a:schemeClr val="tx1"/>
                </a:solidFill>
                <a:latin typeface="仿宋" pitchFamily="49" charset="-122"/>
                <a:ea typeface="仿宋" pitchFamily="49" charset="-122"/>
              </a:rPr>
              <a:t>控制分析</a:t>
            </a:r>
            <a:endParaRPr lang="zh-CN" altLang="en-US" dirty="0">
              <a:solidFill>
                <a:schemeClr val="tx1"/>
              </a:solidFill>
              <a:latin typeface="仿宋" pitchFamily="49" charset="-122"/>
              <a:ea typeface="仿宋" pitchFamily="49" charset="-122"/>
            </a:endParaRPr>
          </a:p>
        </p:txBody>
      </p:sp>
      <p:sp>
        <p:nvSpPr>
          <p:cNvPr id="7" name="文本占位符 6"/>
          <p:cNvSpPr>
            <a:spLocks noGrp="1"/>
          </p:cNvSpPr>
          <p:nvPr>
            <p:ph type="body" idx="4"/>
            <p:custDataLst>
              <p:tags r:id="rId4"/>
            </p:custDataLst>
          </p:nvPr>
        </p:nvSpPr>
        <p:spPr/>
        <p:txBody>
          <a:bodyPr/>
          <a:lstStyle/>
          <a:p>
            <a:r>
              <a:rPr lang="zh-CN" altLang="en-US" dirty="0">
                <a:solidFill>
                  <a:schemeClr val="tx1"/>
                </a:solidFill>
              </a:rPr>
              <a:t>私立华联学院</a:t>
            </a:r>
          </a:p>
        </p:txBody>
      </p:sp>
    </p:spTree>
    <p:custDataLst>
      <p:tags r:id="rId1"/>
    </p:custDataLst>
    <p:extLst>
      <p:ext uri="{BB962C8B-B14F-4D97-AF65-F5344CB8AC3E}">
        <p14:creationId xmlns:p14="http://schemas.microsoft.com/office/powerpoint/2010/main" val="418916001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12291"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12292" name="Rectangle 4"/>
          <p:cNvSpPr>
            <a:spLocks noChangeArrowheads="1"/>
          </p:cNvSpPr>
          <p:nvPr/>
        </p:nvSpPr>
        <p:spPr bwMode="auto">
          <a:xfrm>
            <a:off x="179388" y="1387295"/>
            <a:ext cx="8281987"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10000"/>
              </a:lnSpc>
              <a:buFont typeface="Wingdings" pitchFamily="2" charset="2"/>
              <a:buChar char="n"/>
            </a:pPr>
            <a:r>
              <a:rPr lang="zh-CN" altLang="en-US" sz="2400" b="1" dirty="0">
                <a:latin typeface="宋体" pitchFamily="2" charset="-122"/>
                <a:ea typeface="宋体" pitchFamily="2" charset="-122"/>
              </a:rPr>
              <a:t>反接制动</a:t>
            </a:r>
            <a:endParaRPr lang="zh-CN" altLang="en-US" b="1" dirty="0">
              <a:latin typeface="宋体" pitchFamily="2" charset="-122"/>
              <a:ea typeface="宋体" pitchFamily="2" charset="-122"/>
            </a:endParaRPr>
          </a:p>
          <a:p>
            <a:pPr latinLnBrk="0">
              <a:lnSpc>
                <a:spcPct val="110000"/>
              </a:lnSpc>
            </a:pPr>
            <a:r>
              <a:rPr lang="zh-CN" altLang="en-US" sz="2400" b="1" dirty="0">
                <a:latin typeface="宋体" pitchFamily="2" charset="-122"/>
                <a:ea typeface="宋体" pitchFamily="2" charset="-122"/>
              </a:rPr>
              <a:t>       按动停止按钮</a:t>
            </a:r>
            <a:r>
              <a:rPr lang="en-US" altLang="zh-CN" sz="2400" b="1" dirty="0">
                <a:latin typeface="宋体" pitchFamily="2" charset="-122"/>
                <a:ea typeface="宋体" pitchFamily="2" charset="-122"/>
              </a:rPr>
              <a:t>SB1</a:t>
            </a:r>
            <a:r>
              <a:rPr lang="zh-CN" altLang="en-US" sz="2400" b="1" dirty="0">
                <a:latin typeface="宋体" pitchFamily="2" charset="-122"/>
                <a:ea typeface="宋体" pitchFamily="2" charset="-122"/>
              </a:rPr>
              <a:t>，依赖自锁环节通电的</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KT</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KA</a:t>
            </a:r>
            <a:r>
              <a:rPr lang="zh-CN" altLang="en-US" sz="2400" b="1" dirty="0">
                <a:latin typeface="宋体" pitchFamily="2" charset="-122"/>
                <a:ea typeface="宋体" pitchFamily="2" charset="-122"/>
              </a:rPr>
              <a:t>线圈均断电，自锁电路打开，触点复位，松开停止按钮</a:t>
            </a:r>
            <a:r>
              <a:rPr lang="en-US" altLang="zh-CN" sz="2400" b="1" dirty="0">
                <a:latin typeface="宋体" pitchFamily="2" charset="-122"/>
                <a:ea typeface="宋体" pitchFamily="2" charset="-122"/>
              </a:rPr>
              <a:t>SB1</a:t>
            </a:r>
            <a:r>
              <a:rPr lang="zh-CN" altLang="en-US" sz="2400" b="1" dirty="0">
                <a:latin typeface="宋体" pitchFamily="2" charset="-122"/>
                <a:ea typeface="宋体" pitchFamily="2" charset="-122"/>
              </a:rPr>
              <a:t>后，控制电流经</a:t>
            </a:r>
            <a:r>
              <a:rPr lang="en-US" altLang="zh-CN" sz="2400" b="1" dirty="0">
                <a:latin typeface="宋体" pitchFamily="2" charset="-122"/>
                <a:ea typeface="宋体" pitchFamily="2" charset="-122"/>
              </a:rPr>
              <a:t>SB1</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KA</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的动断触点和</a:t>
            </a:r>
            <a:r>
              <a:rPr lang="en-US" altLang="zh-CN" sz="2400" b="1" dirty="0">
                <a:latin typeface="宋体" pitchFamily="2" charset="-122"/>
                <a:ea typeface="宋体" pitchFamily="2" charset="-122"/>
              </a:rPr>
              <a:t>KS(n&gt;0)</a:t>
            </a:r>
            <a:r>
              <a:rPr lang="zh-CN" altLang="en-US" sz="2400" b="1" dirty="0">
                <a:latin typeface="宋体" pitchFamily="2" charset="-122"/>
                <a:ea typeface="宋体" pitchFamily="2" charset="-122"/>
              </a:rPr>
              <a:t>的动合触点使接触器</a:t>
            </a:r>
            <a:r>
              <a:rPr lang="en-US" altLang="zh-CN" sz="2400" b="1" dirty="0">
                <a:latin typeface="宋体" pitchFamily="2" charset="-122"/>
                <a:ea typeface="宋体" pitchFamily="2" charset="-122"/>
              </a:rPr>
              <a:t>KM2</a:t>
            </a:r>
            <a:r>
              <a:rPr lang="zh-CN" altLang="en-US" sz="2400" b="1" dirty="0">
                <a:latin typeface="宋体" pitchFamily="2" charset="-122"/>
                <a:ea typeface="宋体" pitchFamily="2" charset="-122"/>
              </a:rPr>
              <a:t>线圈通电，主轴电动机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定子串电阻</a:t>
            </a:r>
            <a:r>
              <a:rPr lang="en-US" altLang="zh-CN" sz="2400" b="1" dirty="0">
                <a:latin typeface="宋体" pitchFamily="2" charset="-122"/>
                <a:ea typeface="宋体" pitchFamily="2" charset="-122"/>
              </a:rPr>
              <a:t>R</a:t>
            </a:r>
            <a:r>
              <a:rPr lang="zh-CN" altLang="en-US" sz="2400" b="1" dirty="0">
                <a:latin typeface="宋体" pitchFamily="2" charset="-122"/>
                <a:ea typeface="宋体" pitchFamily="2" charset="-122"/>
              </a:rPr>
              <a:t>接入反相序电源进行反接制动，当电动机转速接近于零时，</a:t>
            </a:r>
            <a:r>
              <a:rPr lang="en-US" altLang="zh-CN" sz="2400" b="1" dirty="0">
                <a:latin typeface="宋体" pitchFamily="2" charset="-122"/>
                <a:ea typeface="宋体" pitchFamily="2" charset="-122"/>
              </a:rPr>
              <a:t>KS(n&gt;0)</a:t>
            </a:r>
            <a:r>
              <a:rPr lang="zh-CN" altLang="en-US" sz="2400" b="1" dirty="0">
                <a:latin typeface="宋体" pitchFamily="2" charset="-122"/>
                <a:ea typeface="宋体" pitchFamily="2" charset="-122"/>
              </a:rPr>
              <a:t>的动合触点断开，</a:t>
            </a:r>
            <a:r>
              <a:rPr lang="en-US" altLang="zh-CN" sz="2400" b="1" dirty="0">
                <a:latin typeface="宋体" pitchFamily="2" charset="-122"/>
                <a:ea typeface="宋体" pitchFamily="2" charset="-122"/>
              </a:rPr>
              <a:t>KM2</a:t>
            </a:r>
            <a:r>
              <a:rPr lang="zh-CN" altLang="en-US" sz="2400" b="1" dirty="0">
                <a:latin typeface="宋体" pitchFamily="2" charset="-122"/>
                <a:ea typeface="宋体" pitchFamily="2" charset="-122"/>
              </a:rPr>
              <a:t>线圈断电，电动机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主电路断电，反接制动过程结束。        </a:t>
            </a:r>
          </a:p>
          <a:p>
            <a:pPr latinLnBrk="0">
              <a:lnSpc>
                <a:spcPct val="110000"/>
              </a:lnSpc>
              <a:buFont typeface="Wingdings" pitchFamily="2" charset="2"/>
              <a:buChar char="n"/>
            </a:pPr>
            <a:r>
              <a:rPr lang="zh-CN" altLang="en-US" sz="2400" b="1" dirty="0">
                <a:latin typeface="宋体" pitchFamily="2" charset="-122"/>
                <a:ea typeface="宋体" pitchFamily="2" charset="-122"/>
              </a:rPr>
              <a:t>车床照明电路采用</a:t>
            </a:r>
            <a:r>
              <a:rPr lang="en-US" altLang="zh-CN" sz="2400" b="1" dirty="0">
                <a:latin typeface="宋体" pitchFamily="2" charset="-122"/>
                <a:ea typeface="宋体" pitchFamily="2" charset="-122"/>
              </a:rPr>
              <a:t>36V</a:t>
            </a:r>
            <a:r>
              <a:rPr lang="zh-CN" altLang="en-US" sz="2400" b="1" dirty="0">
                <a:latin typeface="宋体" pitchFamily="2" charset="-122"/>
                <a:ea typeface="宋体" pitchFamily="2" charset="-122"/>
              </a:rPr>
              <a:t>安全供电，开关</a:t>
            </a:r>
            <a:r>
              <a:rPr lang="en-US" altLang="zh-CN" sz="2400" b="1" dirty="0">
                <a:latin typeface="宋体" pitchFamily="2" charset="-122"/>
                <a:ea typeface="宋体" pitchFamily="2" charset="-122"/>
              </a:rPr>
              <a:t>SA</a:t>
            </a:r>
            <a:r>
              <a:rPr lang="zh-CN" altLang="en-US" sz="2400" b="1" dirty="0">
                <a:latin typeface="宋体" pitchFamily="2" charset="-122"/>
                <a:ea typeface="宋体" pitchFamily="2" charset="-122"/>
              </a:rPr>
              <a:t>为照明灯</a:t>
            </a:r>
            <a:r>
              <a:rPr lang="en-US" altLang="zh-CN" sz="2400" b="1" dirty="0">
                <a:latin typeface="宋体" pitchFamily="2" charset="-122"/>
                <a:ea typeface="宋体" pitchFamily="2" charset="-122"/>
              </a:rPr>
              <a:t>EL</a:t>
            </a:r>
            <a:r>
              <a:rPr lang="zh-CN" altLang="en-US" sz="2400" b="1" dirty="0">
                <a:latin typeface="宋体" pitchFamily="2" charset="-122"/>
                <a:ea typeface="宋体" pitchFamily="2" charset="-122"/>
              </a:rPr>
              <a:t>的控制开关，熔断器</a:t>
            </a:r>
            <a:r>
              <a:rPr lang="en-US" altLang="zh-CN" sz="2400" b="1" dirty="0">
                <a:latin typeface="宋体" pitchFamily="2" charset="-122"/>
                <a:ea typeface="宋体" pitchFamily="2" charset="-122"/>
              </a:rPr>
              <a:t>FU6</a:t>
            </a:r>
            <a:r>
              <a:rPr lang="zh-CN" altLang="en-US" sz="2400" b="1" dirty="0">
                <a:latin typeface="宋体" pitchFamily="2" charset="-122"/>
                <a:ea typeface="宋体" pitchFamily="2" charset="-122"/>
              </a:rPr>
              <a:t>作照明电路的短路保护。</a:t>
            </a:r>
          </a:p>
          <a:p>
            <a:pPr latinLnBrk="0">
              <a:lnSpc>
                <a:spcPct val="110000"/>
              </a:lnSpc>
            </a:pPr>
            <a:r>
              <a:rPr lang="zh-CN" altLang="en-US" sz="2400" b="1" dirty="0">
                <a:latin typeface="宋体" pitchFamily="2" charset="-122"/>
                <a:ea typeface="宋体" pitchFamily="2" charset="-122"/>
              </a:rPr>
              <a:t>        </a:t>
            </a:r>
          </a:p>
        </p:txBody>
      </p:sp>
    </p:spTree>
    <p:extLst>
      <p:ext uri="{BB962C8B-B14F-4D97-AF65-F5344CB8AC3E}">
        <p14:creationId xmlns:p14="http://schemas.microsoft.com/office/powerpoint/2010/main" val="1151464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a:t>
            </a:r>
            <a:r>
              <a:rPr lang="en-US" altLang="zh-CN" sz="2000" b="1" dirty="0" err="1" smtClean="0">
                <a:solidFill>
                  <a:schemeClr val="tx1"/>
                </a:solidFill>
                <a:latin typeface="宋体" pitchFamily="2" charset="-122"/>
                <a:ea typeface="宋体" pitchFamily="2" charset="-122"/>
              </a:rPr>
              <a:t>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13315" name="Rectangle 8"/>
          <p:cNvSpPr>
            <a:spLocks noChangeArrowheads="1"/>
          </p:cNvSpPr>
          <p:nvPr/>
        </p:nvSpPr>
        <p:spPr bwMode="auto">
          <a:xfrm>
            <a:off x="179388" y="1235105"/>
            <a:ext cx="87852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nSpc>
                <a:spcPct val="120000"/>
              </a:lnSpc>
              <a:buFont typeface="Wingdings" pitchFamily="2" charset="2"/>
              <a:buChar char="n"/>
            </a:pPr>
            <a:r>
              <a:rPr lang="zh-CN" altLang="en-US" sz="2400" b="1" dirty="0">
                <a:latin typeface="宋体" pitchFamily="2" charset="-122"/>
                <a:ea typeface="宋体" pitchFamily="2" charset="-122"/>
              </a:rPr>
              <a:t>冷却泵电动机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的控制</a:t>
            </a:r>
          </a:p>
          <a:p>
            <a:pPr>
              <a:lnSpc>
                <a:spcPct val="120000"/>
              </a:lnSpc>
            </a:pPr>
            <a:r>
              <a:rPr lang="zh-CN" altLang="en-US" sz="2400" b="1" dirty="0">
                <a:latin typeface="宋体" pitchFamily="2" charset="-122"/>
                <a:ea typeface="宋体" pitchFamily="2" charset="-122"/>
              </a:rPr>
              <a:t>        冷却泵电动机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为连续运行工作方式，控制按钮</a:t>
            </a:r>
            <a:r>
              <a:rPr lang="en-US" altLang="zh-CN" sz="2400" b="1" dirty="0">
                <a:latin typeface="宋体" pitchFamily="2" charset="-122"/>
                <a:ea typeface="宋体" pitchFamily="2" charset="-122"/>
              </a:rPr>
              <a:t>SB5</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SB6</a:t>
            </a:r>
            <a:r>
              <a:rPr lang="zh-CN" altLang="en-US" sz="2400" b="1" dirty="0">
                <a:latin typeface="宋体" pitchFamily="2" charset="-122"/>
                <a:ea typeface="宋体" pitchFamily="2" charset="-122"/>
              </a:rPr>
              <a:t>和接触器</a:t>
            </a:r>
            <a:r>
              <a:rPr lang="en-US" altLang="zh-CN" sz="2400" b="1" dirty="0">
                <a:latin typeface="宋体" pitchFamily="2" charset="-122"/>
                <a:ea typeface="宋体" pitchFamily="2" charset="-122"/>
              </a:rPr>
              <a:t>KM4</a:t>
            </a:r>
            <a:r>
              <a:rPr lang="zh-CN" altLang="en-US" sz="2400" b="1" dirty="0">
                <a:latin typeface="宋体" pitchFamily="2" charset="-122"/>
                <a:ea typeface="宋体" pitchFamily="2" charset="-122"/>
              </a:rPr>
              <a:t>构成电动机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的起停控制电路，热继电器</a:t>
            </a:r>
            <a:r>
              <a:rPr lang="en-US" altLang="zh-CN" sz="2400" b="1" dirty="0">
                <a:latin typeface="宋体" pitchFamily="2" charset="-122"/>
                <a:ea typeface="宋体" pitchFamily="2" charset="-122"/>
              </a:rPr>
              <a:t>FR2</a:t>
            </a:r>
            <a:r>
              <a:rPr lang="zh-CN" altLang="en-US" sz="2400" b="1" dirty="0">
                <a:latin typeface="宋体" pitchFamily="2" charset="-122"/>
                <a:ea typeface="宋体" pitchFamily="2" charset="-122"/>
              </a:rPr>
              <a:t>起过载保护作用。熔断器</a:t>
            </a:r>
            <a:r>
              <a:rPr lang="en-US" altLang="zh-CN" sz="2400" b="1" dirty="0">
                <a:latin typeface="宋体" pitchFamily="2" charset="-122"/>
                <a:ea typeface="宋体" pitchFamily="2" charset="-122"/>
              </a:rPr>
              <a:t>FU4</a:t>
            </a:r>
            <a:r>
              <a:rPr lang="zh-CN" altLang="en-US" sz="2400" b="1" dirty="0">
                <a:latin typeface="宋体" pitchFamily="2" charset="-122"/>
                <a:ea typeface="宋体" pitchFamily="2" charset="-122"/>
              </a:rPr>
              <a:t>用做主电路的短路保护。</a:t>
            </a:r>
          </a:p>
          <a:p>
            <a:pPr>
              <a:lnSpc>
                <a:spcPct val="120000"/>
              </a:lnSpc>
              <a:buFont typeface="Wingdings" pitchFamily="2" charset="2"/>
              <a:buChar char="n"/>
            </a:pPr>
            <a:r>
              <a:rPr lang="zh-CN" altLang="en-US" sz="2400" b="1" dirty="0">
                <a:latin typeface="宋体" pitchFamily="2" charset="-122"/>
                <a:ea typeface="宋体" pitchFamily="2" charset="-122"/>
              </a:rPr>
              <a:t>刀架快速移动电动机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的控制</a:t>
            </a:r>
          </a:p>
          <a:p>
            <a:pPr>
              <a:lnSpc>
                <a:spcPct val="120000"/>
              </a:lnSpc>
            </a:pPr>
            <a:r>
              <a:rPr lang="zh-CN" altLang="en-US" sz="2400" b="1" dirty="0">
                <a:latin typeface="宋体" pitchFamily="2" charset="-122"/>
                <a:ea typeface="宋体" pitchFamily="2" charset="-122"/>
              </a:rPr>
              <a:t>        转动刀架手柄，压下位置开关</a:t>
            </a:r>
            <a:r>
              <a:rPr lang="en-US" altLang="zh-CN" sz="2400" b="1" dirty="0">
                <a:latin typeface="宋体" pitchFamily="2" charset="-122"/>
                <a:ea typeface="宋体" pitchFamily="2" charset="-122"/>
              </a:rPr>
              <a:t>SQ</a:t>
            </a:r>
            <a:r>
              <a:rPr lang="zh-CN" altLang="en-US" sz="2400" b="1" dirty="0">
                <a:latin typeface="宋体" pitchFamily="2" charset="-122"/>
                <a:ea typeface="宋体" pitchFamily="2" charset="-122"/>
              </a:rPr>
              <a:t>，接触器</a:t>
            </a:r>
            <a:r>
              <a:rPr lang="en-US" altLang="zh-CN" sz="2400" b="1" dirty="0">
                <a:latin typeface="宋体" pitchFamily="2" charset="-122"/>
                <a:ea typeface="宋体" pitchFamily="2" charset="-122"/>
              </a:rPr>
              <a:t>KM5</a:t>
            </a:r>
            <a:r>
              <a:rPr lang="zh-CN" altLang="en-US" sz="2400" b="1" dirty="0">
                <a:latin typeface="宋体" pitchFamily="2" charset="-122"/>
                <a:ea typeface="宋体" pitchFamily="2" charset="-122"/>
              </a:rPr>
              <a:t>线圈通电，电动机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起动，经传动机构驱动溜板箱带动刀架快速移动。刀架手柄复位时，</a:t>
            </a:r>
            <a:r>
              <a:rPr lang="en-US" altLang="zh-CN" sz="2400" b="1" dirty="0">
                <a:latin typeface="宋体" pitchFamily="2" charset="-122"/>
                <a:ea typeface="宋体" pitchFamily="2" charset="-122"/>
              </a:rPr>
              <a:t>SQ</a:t>
            </a:r>
            <a:r>
              <a:rPr lang="zh-CN" altLang="en-US" sz="2400" b="1" dirty="0">
                <a:latin typeface="宋体" pitchFamily="2" charset="-122"/>
                <a:ea typeface="宋体" pitchFamily="2" charset="-122"/>
              </a:rPr>
              <a:t>复位，</a:t>
            </a:r>
            <a:r>
              <a:rPr lang="en-US" altLang="zh-CN" sz="2400" b="1" dirty="0">
                <a:latin typeface="宋体" pitchFamily="2" charset="-122"/>
                <a:ea typeface="宋体" pitchFamily="2" charset="-122"/>
              </a:rPr>
              <a:t>KM5</a:t>
            </a:r>
            <a:r>
              <a:rPr lang="zh-CN" altLang="en-US" sz="2400" b="1" dirty="0">
                <a:latin typeface="宋体" pitchFamily="2" charset="-122"/>
                <a:ea typeface="宋体" pitchFamily="2" charset="-122"/>
              </a:rPr>
              <a:t>线圈断电，快移电动机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停转，快移结束。熔断器</a:t>
            </a:r>
            <a:r>
              <a:rPr lang="en-US" altLang="zh-CN" sz="2400" b="1" dirty="0">
                <a:latin typeface="宋体" pitchFamily="2" charset="-122"/>
                <a:ea typeface="宋体" pitchFamily="2" charset="-122"/>
              </a:rPr>
              <a:t>FU5</a:t>
            </a:r>
            <a:r>
              <a:rPr lang="zh-CN" altLang="en-US" sz="2400" b="1" dirty="0">
                <a:latin typeface="宋体" pitchFamily="2" charset="-122"/>
                <a:ea typeface="宋体" pitchFamily="2" charset="-122"/>
              </a:rPr>
              <a:t>用做电动机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主电路的短路保护。由于电动机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工作在手动操作的短时工作状态，故未设过载保护。</a:t>
            </a:r>
          </a:p>
        </p:txBody>
      </p:sp>
      <p:sp>
        <p:nvSpPr>
          <p:cNvPr id="13316" name="Rectangle 9"/>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Tree>
    <p:extLst>
      <p:ext uri="{BB962C8B-B14F-4D97-AF65-F5344CB8AC3E}">
        <p14:creationId xmlns:p14="http://schemas.microsoft.com/office/powerpoint/2010/main" val="123407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268413"/>
            <a:ext cx="70929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39" name="Rectangle 2"/>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a:t>
            </a:r>
            <a:r>
              <a:rPr lang="en-US" altLang="zh-CN" sz="2000" b="1" dirty="0" err="1" smtClean="0">
                <a:solidFill>
                  <a:schemeClr val="tx1"/>
                </a:solidFill>
                <a:latin typeface="宋体" pitchFamily="2" charset="-122"/>
                <a:ea typeface="宋体" pitchFamily="2" charset="-122"/>
              </a:rPr>
              <a:t>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14340" name="Rectangle 3"/>
          <p:cNvSpPr>
            <a:spLocks noChangeArrowheads="1"/>
          </p:cNvSpPr>
          <p:nvPr/>
        </p:nvSpPr>
        <p:spPr bwMode="auto">
          <a:xfrm>
            <a:off x="179388" y="1308130"/>
            <a:ext cx="237648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nSpc>
                <a:spcPct val="120000"/>
              </a:lnSpc>
              <a:buFont typeface="Wingdings" pitchFamily="2" charset="2"/>
              <a:buChar char="Ø"/>
            </a:pPr>
            <a:r>
              <a:rPr lang="zh-CN" altLang="en-US" sz="2400" b="1" dirty="0">
                <a:latin typeface="宋体" pitchFamily="2" charset="-122"/>
                <a:ea typeface="宋体" pitchFamily="2" charset="-122"/>
              </a:rPr>
              <a:t>任务要求</a:t>
            </a:r>
          </a:p>
          <a:p>
            <a:pPr>
              <a:lnSpc>
                <a:spcPct val="120000"/>
              </a:lnSpc>
              <a:buFont typeface="Wingdings" pitchFamily="2" charset="2"/>
              <a:buNone/>
            </a:pPr>
            <a:r>
              <a:rPr lang="zh-CN" altLang="en-US" sz="2400" b="1" dirty="0">
                <a:latin typeface="宋体" pitchFamily="2" charset="-122"/>
                <a:ea typeface="宋体" pitchFamily="2" charset="-122"/>
              </a:rPr>
              <a:t>        分析图</a:t>
            </a:r>
            <a:r>
              <a:rPr lang="en-US" altLang="zh-CN" sz="2400" b="1" dirty="0">
                <a:latin typeface="宋体" pitchFamily="2" charset="-122"/>
                <a:ea typeface="宋体" pitchFamily="2" charset="-122"/>
              </a:rPr>
              <a:t>6-4</a:t>
            </a:r>
            <a:r>
              <a:rPr lang="zh-CN" altLang="en-US" sz="2400" b="1" dirty="0">
                <a:latin typeface="宋体" pitchFamily="2" charset="-122"/>
                <a:ea typeface="宋体" pitchFamily="2" charset="-122"/>
              </a:rPr>
              <a:t>所示</a:t>
            </a:r>
            <a:r>
              <a:rPr lang="en-US" altLang="zh-CN" sz="2400" b="1" dirty="0">
                <a:latin typeface="宋体" pitchFamily="2" charset="-122"/>
                <a:ea typeface="宋体" pitchFamily="2" charset="-122"/>
              </a:rPr>
              <a:t>C6140</a:t>
            </a:r>
            <a:r>
              <a:rPr lang="zh-CN" altLang="en-US" sz="2400" b="1" dirty="0">
                <a:latin typeface="宋体" pitchFamily="2" charset="-122"/>
                <a:ea typeface="宋体" pitchFamily="2" charset="-122"/>
              </a:rPr>
              <a:t>卧式车床电气控制原理图。</a:t>
            </a:r>
          </a:p>
          <a:p>
            <a:pPr>
              <a:lnSpc>
                <a:spcPct val="120000"/>
              </a:lnSpc>
              <a:buFont typeface="Wingdings" pitchFamily="2" charset="2"/>
              <a:buChar char="Ø"/>
            </a:pPr>
            <a:r>
              <a:rPr lang="zh-CN" altLang="en-US" sz="2400" b="1" dirty="0">
                <a:latin typeface="宋体" pitchFamily="2" charset="-122"/>
                <a:ea typeface="宋体" pitchFamily="2" charset="-122"/>
              </a:rPr>
              <a:t>任务分析</a:t>
            </a:r>
          </a:p>
          <a:p>
            <a:pPr>
              <a:lnSpc>
                <a:spcPct val="120000"/>
              </a:lnSpc>
              <a:buFont typeface="Wingdings" pitchFamily="2" charset="2"/>
              <a:buNone/>
            </a:pPr>
            <a:r>
              <a:rPr lang="zh-CN" altLang="en-US" sz="2400" b="1" dirty="0">
                <a:latin typeface="宋体" pitchFamily="2" charset="-122"/>
                <a:ea typeface="宋体" pitchFamily="2" charset="-122"/>
              </a:rPr>
              <a:t>        按照查线读图法，对图</a:t>
            </a:r>
            <a:r>
              <a:rPr lang="en-US" altLang="zh-CN" sz="2400" b="1" dirty="0">
                <a:latin typeface="宋体" pitchFamily="2" charset="-122"/>
                <a:ea typeface="宋体" pitchFamily="2" charset="-122"/>
              </a:rPr>
              <a:t>6-4</a:t>
            </a:r>
            <a:r>
              <a:rPr lang="zh-CN" altLang="en-US" sz="2400" b="1" dirty="0">
                <a:latin typeface="宋体" pitchFamily="2" charset="-122"/>
                <a:ea typeface="宋体" pitchFamily="2" charset="-122"/>
              </a:rPr>
              <a:t>逐一进行分析。</a:t>
            </a:r>
          </a:p>
        </p:txBody>
      </p:sp>
      <p:sp>
        <p:nvSpPr>
          <p:cNvPr id="14341" name="Rectangle 4"/>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Tree>
    <p:extLst>
      <p:ext uri="{BB962C8B-B14F-4D97-AF65-F5344CB8AC3E}">
        <p14:creationId xmlns:p14="http://schemas.microsoft.com/office/powerpoint/2010/main" val="1928974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a:t>
            </a:r>
            <a:r>
              <a:rPr lang="en-US" altLang="zh-CN" sz="2000" b="1" dirty="0" err="1" smtClean="0">
                <a:solidFill>
                  <a:schemeClr val="tx1"/>
                </a:solidFill>
                <a:latin typeface="宋体" pitchFamily="2" charset="-122"/>
                <a:ea typeface="宋体" pitchFamily="2" charset="-122"/>
              </a:rPr>
              <a:t>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15363" name="Rectangle 4"/>
          <p:cNvSpPr>
            <a:spLocks noChangeArrowheads="1"/>
          </p:cNvSpPr>
          <p:nvPr/>
        </p:nvSpPr>
        <p:spPr bwMode="auto">
          <a:xfrm>
            <a:off x="0" y="1383719"/>
            <a:ext cx="8964613"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nSpc>
                <a:spcPct val="120000"/>
              </a:lnSpc>
              <a:buFont typeface="Wingdings" pitchFamily="2" charset="2"/>
              <a:buNone/>
            </a:pP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了解生产工艺与执行电器的关系</a:t>
            </a:r>
          </a:p>
          <a:p>
            <a:pPr>
              <a:lnSpc>
                <a:spcPct val="120000"/>
              </a:lnSpc>
              <a:buFont typeface="Wingdings" pitchFamily="2" charset="2"/>
              <a:buNone/>
            </a:pPr>
            <a:r>
              <a:rPr lang="en-US" altLang="zh-CN" sz="2400" b="1" dirty="0">
                <a:latin typeface="宋体" pitchFamily="2" charset="-122"/>
                <a:ea typeface="宋体" pitchFamily="2" charset="-122"/>
              </a:rPr>
              <a:t>(1) CA6140</a:t>
            </a:r>
            <a:r>
              <a:rPr lang="zh-CN" altLang="en-US" sz="2400" b="1" dirty="0">
                <a:latin typeface="宋体" pitchFamily="2" charset="-122"/>
                <a:ea typeface="宋体" pitchFamily="2" charset="-122"/>
              </a:rPr>
              <a:t>型卧式车床的运动形式</a:t>
            </a:r>
          </a:p>
          <a:p>
            <a:pPr>
              <a:lnSpc>
                <a:spcPct val="120000"/>
              </a:lnSpc>
              <a:buFont typeface="Wingdings" pitchFamily="2" charset="2"/>
              <a:buNone/>
            </a:pPr>
            <a:r>
              <a:rPr lang="zh-CN" altLang="en-US" sz="2000" b="1" dirty="0">
                <a:latin typeface="宋体" pitchFamily="2" charset="-122"/>
                <a:ea typeface="宋体" pitchFamily="2" charset="-122"/>
              </a:rPr>
              <a:t>①主运动车床的主运动是工件的旋转运动。</a:t>
            </a:r>
          </a:p>
          <a:p>
            <a:pPr>
              <a:lnSpc>
                <a:spcPct val="120000"/>
              </a:lnSpc>
              <a:buFont typeface="Wingdings" pitchFamily="2" charset="2"/>
              <a:buNone/>
            </a:pPr>
            <a:r>
              <a:rPr lang="zh-CN" altLang="en-US" sz="2000" b="1" dirty="0">
                <a:latin typeface="宋体" pitchFamily="2" charset="-122"/>
                <a:ea typeface="宋体" pitchFamily="2" charset="-122"/>
              </a:rPr>
              <a:t>②进给运动车床的进给运动是刀具的直线运动。</a:t>
            </a:r>
          </a:p>
          <a:p>
            <a:pPr>
              <a:lnSpc>
                <a:spcPct val="120000"/>
              </a:lnSpc>
              <a:buFont typeface="Wingdings" pitchFamily="2" charset="2"/>
              <a:buNone/>
            </a:pPr>
            <a:r>
              <a:rPr lang="zh-CN" altLang="en-US" sz="2000" b="1" dirty="0">
                <a:latin typeface="宋体" pitchFamily="2" charset="-122"/>
                <a:ea typeface="宋体" pitchFamily="2" charset="-122"/>
              </a:rPr>
              <a:t>③辅助运动车床的辅助运动是刀具的快速直线移动。</a:t>
            </a:r>
          </a:p>
          <a:p>
            <a:pPr>
              <a:lnSpc>
                <a:spcPct val="120000"/>
              </a:lnSpc>
              <a:buFont typeface="Wingdings" pitchFamily="2" charset="2"/>
              <a:buNone/>
            </a:pPr>
            <a:r>
              <a:rPr lang="en-US" altLang="zh-CN" sz="2400" b="1" dirty="0">
                <a:latin typeface="宋体" pitchFamily="2" charset="-122"/>
                <a:ea typeface="宋体" pitchFamily="2" charset="-122"/>
              </a:rPr>
              <a:t>(2)CA6140</a:t>
            </a:r>
            <a:r>
              <a:rPr lang="zh-CN" altLang="en-US" sz="2400" b="1" dirty="0">
                <a:latin typeface="宋体" pitchFamily="2" charset="-122"/>
                <a:ea typeface="宋体" pitchFamily="2" charset="-122"/>
              </a:rPr>
              <a:t>型卧式车床电力拖动特点及要求</a:t>
            </a:r>
          </a:p>
          <a:p>
            <a:pPr>
              <a:lnSpc>
                <a:spcPct val="120000"/>
              </a:lnSpc>
              <a:buFont typeface="Wingdings" pitchFamily="2" charset="2"/>
              <a:buNone/>
            </a:pPr>
            <a:r>
              <a:rPr lang="zh-CN" altLang="en-US" sz="2000" b="1" dirty="0">
                <a:latin typeface="宋体" pitchFamily="2" charset="-122"/>
                <a:ea typeface="宋体" pitchFamily="2" charset="-122"/>
              </a:rPr>
              <a:t>①主轴电动机，拖动车床的主运动和进给运动，</a:t>
            </a:r>
            <a:r>
              <a:rPr lang="en-US" altLang="zh-CN" sz="2000" b="1" dirty="0">
                <a:latin typeface="宋体" pitchFamily="2" charset="-122"/>
                <a:ea typeface="宋体" pitchFamily="2" charset="-122"/>
              </a:rPr>
              <a:t>CA6140</a:t>
            </a:r>
            <a:r>
              <a:rPr lang="zh-CN" altLang="en-US" sz="2000" b="1" dirty="0">
                <a:latin typeface="宋体" pitchFamily="2" charset="-122"/>
                <a:ea typeface="宋体" pitchFamily="2" charset="-122"/>
              </a:rPr>
              <a:t>型卧式车床主轴的正、反转是通过双向片式摩擦离合器来实现的，因此，一般只要求主轴电动机单向旋转。</a:t>
            </a:r>
          </a:p>
          <a:p>
            <a:pPr>
              <a:lnSpc>
                <a:spcPct val="120000"/>
              </a:lnSpc>
              <a:buFont typeface="Wingdings" pitchFamily="2" charset="2"/>
              <a:buNone/>
            </a:pPr>
            <a:r>
              <a:rPr lang="zh-CN" altLang="en-US" sz="2000" b="1" dirty="0">
                <a:latin typeface="宋体" pitchFamily="2" charset="-122"/>
                <a:ea typeface="宋体" pitchFamily="2" charset="-122"/>
              </a:rPr>
              <a:t>②液泵电动机，不断地向工件和刀具输送切削液，进行冷却，只需正向起动。</a:t>
            </a:r>
          </a:p>
          <a:p>
            <a:pPr>
              <a:lnSpc>
                <a:spcPct val="120000"/>
              </a:lnSpc>
              <a:buFont typeface="Wingdings" pitchFamily="2" charset="2"/>
              <a:buNone/>
            </a:pPr>
            <a:r>
              <a:rPr lang="zh-CN" altLang="en-US" sz="2000" b="1" dirty="0">
                <a:latin typeface="宋体" pitchFamily="2" charset="-122"/>
                <a:ea typeface="宋体" pitchFamily="2" charset="-122"/>
              </a:rPr>
              <a:t>③刀架快速移动电动机，拖动车床的辅助运动。</a:t>
            </a:r>
          </a:p>
          <a:p>
            <a:pPr>
              <a:lnSpc>
                <a:spcPct val="120000"/>
              </a:lnSpc>
              <a:buFont typeface="Wingdings" pitchFamily="2" charset="2"/>
              <a:buNone/>
            </a:pPr>
            <a:r>
              <a:rPr lang="zh-CN" altLang="en-US" sz="2000" b="1" dirty="0">
                <a:latin typeface="宋体" pitchFamily="2" charset="-122"/>
                <a:ea typeface="宋体" pitchFamily="2" charset="-122"/>
              </a:rPr>
              <a:t>④电路中应设置过载保护、短路保护、欠压及失压保护。</a:t>
            </a:r>
          </a:p>
          <a:p>
            <a:pPr>
              <a:lnSpc>
                <a:spcPct val="120000"/>
              </a:lnSpc>
              <a:buFont typeface="Wingdings" pitchFamily="2" charset="2"/>
              <a:buNone/>
            </a:pPr>
            <a:endParaRPr lang="zh-CN" altLang="en-US" sz="2400" b="1" dirty="0">
              <a:latin typeface="宋体" pitchFamily="2" charset="-122"/>
              <a:ea typeface="宋体" pitchFamily="2" charset="-122"/>
            </a:endParaRPr>
          </a:p>
        </p:txBody>
      </p:sp>
      <p:sp>
        <p:nvSpPr>
          <p:cNvPr id="15364" name="Rectangle 5"/>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Tree>
    <p:extLst>
      <p:ext uri="{BB962C8B-B14F-4D97-AF65-F5344CB8AC3E}">
        <p14:creationId xmlns:p14="http://schemas.microsoft.com/office/powerpoint/2010/main" val="3308774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a:t>
            </a:r>
            <a:r>
              <a:rPr lang="en-US" altLang="zh-CN" sz="2000" b="1" dirty="0" err="1" smtClean="0">
                <a:solidFill>
                  <a:schemeClr val="tx1"/>
                </a:solidFill>
                <a:latin typeface="宋体" pitchFamily="2" charset="-122"/>
                <a:ea typeface="宋体" pitchFamily="2" charset="-122"/>
              </a:rPr>
              <a:t>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16387" name="Rectangle 3"/>
          <p:cNvSpPr>
            <a:spLocks noChangeArrowheads="1"/>
          </p:cNvSpPr>
          <p:nvPr/>
        </p:nvSpPr>
        <p:spPr bwMode="auto">
          <a:xfrm>
            <a:off x="0" y="1168430"/>
            <a:ext cx="8964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nSpc>
                <a:spcPct val="120000"/>
              </a:lnSpc>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主电路分析</a:t>
            </a:r>
          </a:p>
          <a:p>
            <a:pPr marL="342900" indent="-342900">
              <a:lnSpc>
                <a:spcPct val="120000"/>
              </a:lnSpc>
              <a:buFont typeface="Wingdings" pitchFamily="2" charset="2"/>
              <a:buNone/>
            </a:pPr>
            <a:r>
              <a:rPr lang="en-US" altLang="zh-CN" sz="2400" b="1" dirty="0">
                <a:latin typeface="宋体" pitchFamily="2" charset="-122"/>
                <a:ea typeface="宋体" pitchFamily="2" charset="-122"/>
              </a:rPr>
              <a:t>(1)</a:t>
            </a:r>
            <a:r>
              <a:rPr lang="en-US" altLang="zh-CN" sz="2400" b="1" dirty="0" err="1">
                <a:latin typeface="宋体" pitchFamily="2" charset="-122"/>
                <a:ea typeface="宋体" pitchFamily="2" charset="-122"/>
              </a:rPr>
              <a:t>电源</a:t>
            </a:r>
            <a:endParaRPr lang="en-US" altLang="zh-CN" sz="2400" b="1" dirty="0">
              <a:latin typeface="宋体" pitchFamily="2" charset="-122"/>
              <a:ea typeface="宋体" pitchFamily="2" charset="-122"/>
            </a:endParaRPr>
          </a:p>
          <a:p>
            <a:pPr marL="342900" indent="-342900">
              <a:lnSpc>
                <a:spcPct val="120000"/>
              </a:lnSpc>
              <a:buFont typeface="Wingdings" pitchFamily="2" charset="2"/>
              <a:buNone/>
            </a:pPr>
            <a:r>
              <a:rPr lang="en-US" altLang="zh-CN" sz="2400" b="1" dirty="0">
                <a:latin typeface="宋体" pitchFamily="2" charset="-122"/>
                <a:ea typeface="宋体" pitchFamily="2" charset="-122"/>
              </a:rPr>
              <a:t>(2)</a:t>
            </a:r>
            <a:r>
              <a:rPr lang="en-US" altLang="zh-CN" sz="2400" b="1" dirty="0" err="1">
                <a:latin typeface="宋体" pitchFamily="2" charset="-122"/>
                <a:ea typeface="宋体" pitchFamily="2" charset="-122"/>
              </a:rPr>
              <a:t>主电路三台电动机</a:t>
            </a:r>
            <a:endParaRPr lang="en-US" altLang="zh-CN" sz="2400" b="1" dirty="0">
              <a:latin typeface="宋体" pitchFamily="2" charset="-122"/>
              <a:ea typeface="宋体" pitchFamily="2" charset="-122"/>
            </a:endParaRPr>
          </a:p>
          <a:p>
            <a:pPr marL="342900" indent="-342900">
              <a:lnSpc>
                <a:spcPct val="120000"/>
              </a:lnSpc>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热继电器</a:t>
            </a:r>
          </a:p>
          <a:p>
            <a:pPr marL="342900" indent="-342900">
              <a:lnSpc>
                <a:spcPct val="120000"/>
              </a:lnSpc>
              <a:buFont typeface="Wingdings" pitchFamily="2" charset="2"/>
              <a:buNone/>
            </a:pPr>
            <a:endParaRPr lang="zh-CN" altLang="en-US" sz="2400" b="1" dirty="0">
              <a:latin typeface="宋体" pitchFamily="2" charset="-122"/>
              <a:ea typeface="宋体" pitchFamily="2" charset="-122"/>
            </a:endParaRPr>
          </a:p>
          <a:p>
            <a:pPr marL="342900" indent="-342900">
              <a:lnSpc>
                <a:spcPct val="120000"/>
              </a:lnSpc>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控制电路分析</a:t>
            </a:r>
          </a:p>
          <a:p>
            <a:pPr marL="342900" indent="-342900">
              <a:lnSpc>
                <a:spcPct val="120000"/>
              </a:lnSpc>
              <a:buFont typeface="Wingdings" pitchFamily="2" charset="2"/>
              <a:buAutoNum type="arabicParenBoth"/>
            </a:pPr>
            <a:r>
              <a:rPr lang="zh-CN" altLang="en-US" sz="2400" b="1" dirty="0">
                <a:latin typeface="宋体" pitchFamily="2" charset="-122"/>
                <a:ea typeface="宋体" pitchFamily="2" charset="-122"/>
              </a:rPr>
              <a:t>主轴电动机控制</a:t>
            </a:r>
          </a:p>
          <a:p>
            <a:pPr marL="342900" indent="-342900">
              <a:lnSpc>
                <a:spcPct val="120000"/>
              </a:lnSpc>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切削液泵电动机控制</a:t>
            </a:r>
          </a:p>
          <a:p>
            <a:pPr marL="342900" indent="-342900">
              <a:lnSpc>
                <a:spcPct val="120000"/>
              </a:lnSpc>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刀架快速移动电动机的控制</a:t>
            </a:r>
          </a:p>
          <a:p>
            <a:pPr marL="342900" indent="-342900">
              <a:lnSpc>
                <a:spcPct val="120000"/>
              </a:lnSpc>
              <a:buFont typeface="Wingdings" pitchFamily="2" charset="2"/>
              <a:buNone/>
            </a:pPr>
            <a:r>
              <a:rPr lang="en-US" altLang="zh-CN" sz="2400" b="1" dirty="0">
                <a:latin typeface="宋体" pitchFamily="2" charset="-122"/>
                <a:ea typeface="宋体" pitchFamily="2" charset="-122"/>
              </a:rPr>
              <a:t>(4)</a:t>
            </a:r>
            <a:r>
              <a:rPr lang="zh-CN" altLang="en-US" sz="2400" b="1" dirty="0">
                <a:latin typeface="宋体" pitchFamily="2" charset="-122"/>
                <a:ea typeface="宋体" pitchFamily="2" charset="-122"/>
              </a:rPr>
              <a:t>照明、信号电路和保护环节</a:t>
            </a:r>
          </a:p>
        </p:txBody>
      </p:sp>
      <p:sp>
        <p:nvSpPr>
          <p:cNvPr id="16388" name="Rectangle 4"/>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Tree>
    <p:extLst>
      <p:ext uri="{BB962C8B-B14F-4D97-AF65-F5344CB8AC3E}">
        <p14:creationId xmlns:p14="http://schemas.microsoft.com/office/powerpoint/2010/main" val="1653931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a:t>
            </a:r>
            <a:r>
              <a:rPr lang="en-US" altLang="zh-CN" sz="2000" b="1" dirty="0" err="1" smtClean="0">
                <a:solidFill>
                  <a:schemeClr val="tx1"/>
                </a:solidFill>
                <a:latin typeface="宋体" pitchFamily="2" charset="-122"/>
                <a:ea typeface="宋体" pitchFamily="2" charset="-122"/>
              </a:rPr>
              <a:t>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17411" name="Rectangle 3"/>
          <p:cNvSpPr>
            <a:spLocks noChangeArrowheads="1"/>
          </p:cNvSpPr>
          <p:nvPr/>
        </p:nvSpPr>
        <p:spPr bwMode="auto">
          <a:xfrm>
            <a:off x="0" y="1168430"/>
            <a:ext cx="8964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nSpc>
                <a:spcPct val="120000"/>
              </a:lnSpc>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主电路分析</a:t>
            </a:r>
          </a:p>
          <a:p>
            <a:pPr marL="342900" indent="-342900">
              <a:lnSpc>
                <a:spcPct val="120000"/>
              </a:lnSpc>
              <a:buFont typeface="Wingdings" pitchFamily="2" charset="2"/>
              <a:buNone/>
            </a:pPr>
            <a:r>
              <a:rPr lang="en-US" altLang="zh-CN" sz="2400" b="1" dirty="0">
                <a:latin typeface="宋体" pitchFamily="2" charset="-122"/>
                <a:ea typeface="宋体" pitchFamily="2" charset="-122"/>
              </a:rPr>
              <a:t>(1)</a:t>
            </a:r>
            <a:r>
              <a:rPr lang="en-US" altLang="zh-CN" sz="2400" b="1" dirty="0" err="1">
                <a:latin typeface="宋体" pitchFamily="2" charset="-122"/>
                <a:ea typeface="宋体" pitchFamily="2" charset="-122"/>
              </a:rPr>
              <a:t>电源</a:t>
            </a:r>
            <a:endParaRPr lang="en-US" altLang="zh-CN" sz="2400" b="1" dirty="0">
              <a:latin typeface="宋体" pitchFamily="2" charset="-122"/>
              <a:ea typeface="宋体" pitchFamily="2" charset="-122"/>
            </a:endParaRPr>
          </a:p>
          <a:p>
            <a:pPr marL="342900" indent="-342900">
              <a:lnSpc>
                <a:spcPct val="120000"/>
              </a:lnSpc>
              <a:buFont typeface="Wingdings" pitchFamily="2" charset="2"/>
              <a:buNone/>
            </a:pPr>
            <a:r>
              <a:rPr lang="en-US" altLang="zh-CN" sz="2400" b="1" dirty="0">
                <a:latin typeface="宋体" pitchFamily="2" charset="-122"/>
                <a:ea typeface="宋体" pitchFamily="2" charset="-122"/>
              </a:rPr>
              <a:t>(2)</a:t>
            </a:r>
            <a:r>
              <a:rPr lang="en-US" altLang="zh-CN" sz="2400" b="1" dirty="0" err="1">
                <a:latin typeface="宋体" pitchFamily="2" charset="-122"/>
                <a:ea typeface="宋体" pitchFamily="2" charset="-122"/>
              </a:rPr>
              <a:t>主电路三台电动机</a:t>
            </a:r>
            <a:endParaRPr lang="en-US" altLang="zh-CN" sz="2400" b="1" dirty="0">
              <a:latin typeface="宋体" pitchFamily="2" charset="-122"/>
              <a:ea typeface="宋体" pitchFamily="2" charset="-122"/>
            </a:endParaRPr>
          </a:p>
          <a:p>
            <a:pPr marL="342900" indent="-342900">
              <a:lnSpc>
                <a:spcPct val="120000"/>
              </a:lnSpc>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热继电器</a:t>
            </a:r>
          </a:p>
          <a:p>
            <a:pPr marL="342900" indent="-342900">
              <a:lnSpc>
                <a:spcPct val="120000"/>
              </a:lnSpc>
              <a:buFont typeface="Wingdings" pitchFamily="2" charset="2"/>
              <a:buNone/>
            </a:pPr>
            <a:endParaRPr lang="zh-CN" altLang="en-US" sz="2400" b="1" dirty="0">
              <a:latin typeface="宋体" pitchFamily="2" charset="-122"/>
              <a:ea typeface="宋体" pitchFamily="2" charset="-122"/>
            </a:endParaRPr>
          </a:p>
          <a:p>
            <a:pPr marL="342900" indent="-342900">
              <a:lnSpc>
                <a:spcPct val="120000"/>
              </a:lnSpc>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控制电路分析</a:t>
            </a:r>
          </a:p>
          <a:p>
            <a:pPr marL="342900" indent="-342900">
              <a:lnSpc>
                <a:spcPct val="120000"/>
              </a:lnSpc>
              <a:buFont typeface="Wingdings" pitchFamily="2" charset="2"/>
              <a:buAutoNum type="arabicParenBoth"/>
            </a:pPr>
            <a:r>
              <a:rPr lang="zh-CN" altLang="en-US" sz="2400" b="1" dirty="0">
                <a:latin typeface="宋体" pitchFamily="2" charset="-122"/>
                <a:ea typeface="宋体" pitchFamily="2" charset="-122"/>
              </a:rPr>
              <a:t>主轴电动机控制</a:t>
            </a:r>
          </a:p>
          <a:p>
            <a:pPr marL="342900" indent="-342900">
              <a:lnSpc>
                <a:spcPct val="120000"/>
              </a:lnSpc>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切削液泵电动机控制</a:t>
            </a:r>
          </a:p>
          <a:p>
            <a:pPr marL="342900" indent="-342900">
              <a:lnSpc>
                <a:spcPct val="120000"/>
              </a:lnSpc>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刀架快速移动电动机的控制</a:t>
            </a:r>
          </a:p>
          <a:p>
            <a:pPr marL="342900" indent="-342900">
              <a:lnSpc>
                <a:spcPct val="120000"/>
              </a:lnSpc>
              <a:buFont typeface="Wingdings" pitchFamily="2" charset="2"/>
              <a:buNone/>
            </a:pPr>
            <a:r>
              <a:rPr lang="en-US" altLang="zh-CN" sz="2400" b="1" dirty="0">
                <a:latin typeface="宋体" pitchFamily="2" charset="-122"/>
                <a:ea typeface="宋体" pitchFamily="2" charset="-122"/>
              </a:rPr>
              <a:t>(4)</a:t>
            </a:r>
            <a:r>
              <a:rPr lang="zh-CN" altLang="en-US" sz="2400" b="1" dirty="0">
                <a:latin typeface="宋体" pitchFamily="2" charset="-122"/>
                <a:ea typeface="宋体" pitchFamily="2" charset="-122"/>
              </a:rPr>
              <a:t>照明、信号电路和保护环节</a:t>
            </a:r>
          </a:p>
        </p:txBody>
      </p:sp>
      <p:sp>
        <p:nvSpPr>
          <p:cNvPr id="17412" name="Rectangle 4"/>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Tree>
    <p:extLst>
      <p:ext uri="{BB962C8B-B14F-4D97-AF65-F5344CB8AC3E}">
        <p14:creationId xmlns:p14="http://schemas.microsoft.com/office/powerpoint/2010/main" val="2063782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知识链接</a:t>
            </a:r>
            <a:endParaRPr lang="en-US" altLang="zh-CN" sz="2800" b="1" dirty="0">
              <a:ea typeface="宋体" charset="-122"/>
            </a:endParaRPr>
          </a:p>
        </p:txBody>
      </p:sp>
      <p:sp>
        <p:nvSpPr>
          <p:cNvPr id="18435"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宋体" charset="-122"/>
            </a:endParaRPr>
          </a:p>
        </p:txBody>
      </p:sp>
      <p:sp>
        <p:nvSpPr>
          <p:cNvPr id="18436" name="Rectangle 4"/>
          <p:cNvSpPr>
            <a:spLocks noChangeArrowheads="1"/>
          </p:cNvSpPr>
          <p:nvPr/>
        </p:nvSpPr>
        <p:spPr bwMode="auto">
          <a:xfrm>
            <a:off x="179388" y="1167398"/>
            <a:ext cx="4032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buFont typeface="Wingdings" pitchFamily="2" charset="2"/>
              <a:buChar char="Ø"/>
            </a:pPr>
            <a:r>
              <a:rPr lang="zh-CN" altLang="en-US" sz="2400" b="1" dirty="0">
                <a:ea typeface="宋体" charset="-122"/>
              </a:rPr>
              <a:t>铣床基本知识</a:t>
            </a:r>
          </a:p>
          <a:p>
            <a:pPr>
              <a:buFont typeface="Wingdings" pitchFamily="2" charset="2"/>
              <a:buNone/>
            </a:pPr>
            <a:r>
              <a:rPr lang="zh-CN" altLang="en-US" sz="2400" b="1" dirty="0">
                <a:ea typeface="宋体" charset="-122"/>
              </a:rPr>
              <a:t>         铣床可以用来加工平面、斜面和各种形式的沟槽等，装上分度头后可以铣切直齿齿轮和螺旋面，装上圆工作台还可以铣切凸轮和弧形槽，是一种常用的机床设备。铣床的种类很多，有立铣、卧铣、龙门铣、仿形铣及各种专用铣床。</a:t>
            </a:r>
          </a:p>
          <a:p>
            <a:pPr>
              <a:buFont typeface="Wingdings" pitchFamily="2" charset="2"/>
              <a:buNone/>
            </a:pPr>
            <a:r>
              <a:rPr lang="zh-CN" altLang="en-US" sz="2400" b="1" dirty="0">
                <a:ea typeface="宋体" charset="-122"/>
              </a:rPr>
              <a:t>        卧式万能铣床的工作台为升降式工作台，故又称为升降台式铣床，用于加工尺寸不太大的工件。 </a:t>
            </a:r>
          </a:p>
        </p:txBody>
      </p:sp>
      <p:pic>
        <p:nvPicPr>
          <p:cNvPr id="1843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341438"/>
            <a:ext cx="38385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59213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知识链接</a:t>
            </a:r>
            <a:endParaRPr lang="en-US" altLang="zh-CN" sz="2800" b="1" dirty="0">
              <a:ea typeface="宋体" charset="-122"/>
            </a:endParaRPr>
          </a:p>
        </p:txBody>
      </p:sp>
      <p:sp>
        <p:nvSpPr>
          <p:cNvPr id="19459"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ea typeface="宋体"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宋体" charset="-122"/>
            </a:endParaRPr>
          </a:p>
        </p:txBody>
      </p:sp>
      <p:sp>
        <p:nvSpPr>
          <p:cNvPr id="19460" name="Rectangle 4"/>
          <p:cNvSpPr>
            <a:spLocks noChangeArrowheads="1"/>
          </p:cNvSpPr>
          <p:nvPr/>
        </p:nvSpPr>
        <p:spPr bwMode="auto">
          <a:xfrm>
            <a:off x="179388" y="1167398"/>
            <a:ext cx="87852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buFont typeface="Wingdings" pitchFamily="2" charset="2"/>
              <a:buChar char="Ø"/>
            </a:pPr>
            <a:r>
              <a:rPr lang="en-US" altLang="zh-CN" sz="2400" b="1" dirty="0">
                <a:latin typeface="宋体" pitchFamily="2" charset="-122"/>
                <a:ea typeface="宋体" pitchFamily="2" charset="-122"/>
              </a:rPr>
              <a:t>XA6132</a:t>
            </a:r>
            <a:r>
              <a:rPr lang="zh-CN" altLang="en-US" sz="2400" b="1" dirty="0">
                <a:latin typeface="宋体" pitchFamily="2" charset="-122"/>
                <a:ea typeface="宋体" pitchFamily="2" charset="-122"/>
              </a:rPr>
              <a:t>型卧式万能铣床的控制要求：</a:t>
            </a:r>
          </a:p>
          <a:p>
            <a:pPr>
              <a:buFont typeface="Wingdings" pitchFamily="2" charset="2"/>
              <a:buNone/>
            </a:pPr>
            <a:r>
              <a:rPr lang="zh-CN" altLang="en-US" sz="2400" b="1" dirty="0">
                <a:latin typeface="宋体" pitchFamily="2" charset="-122"/>
                <a:ea typeface="宋体" pitchFamily="2" charset="-122"/>
              </a:rPr>
              <a:t>①主轴电动机</a:t>
            </a:r>
            <a:r>
              <a:rPr lang="en-US" altLang="zh-CN" sz="2400" b="1" dirty="0">
                <a:latin typeface="宋体" pitchFamily="2" charset="-122"/>
                <a:ea typeface="宋体" pitchFamily="2" charset="-122"/>
              </a:rPr>
              <a:t>M1(7.5KW)</a:t>
            </a:r>
            <a:r>
              <a:rPr lang="zh-CN" altLang="en-US" sz="2400" b="1" dirty="0">
                <a:latin typeface="宋体" pitchFamily="2" charset="-122"/>
                <a:ea typeface="宋体" pitchFamily="2" charset="-122"/>
              </a:rPr>
              <a:t>空载时直接起动，要求实现两地控制的正反转</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顺逆铣</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运动及电磁离合器的停车制动</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采用电磁离合器</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，为安全和操作方便，换刀时，使主轴处于制动状态。由于主轴的正、反转不需要经常变换，通常在加工前设置转动方向。</a:t>
            </a:r>
          </a:p>
          <a:p>
            <a:pPr>
              <a:buFont typeface="Wingdings" pitchFamily="2" charset="2"/>
              <a:buNone/>
            </a:pPr>
            <a:r>
              <a:rPr lang="zh-CN" altLang="en-US" sz="2400" b="1" dirty="0">
                <a:latin typeface="宋体" pitchFamily="2" charset="-122"/>
                <a:ea typeface="宋体" pitchFamily="2" charset="-122"/>
              </a:rPr>
              <a:t>②工作台驱动电动机</a:t>
            </a:r>
            <a:r>
              <a:rPr lang="en-US" altLang="zh-CN" sz="2400" b="1" dirty="0">
                <a:latin typeface="宋体" pitchFamily="2" charset="-122"/>
                <a:ea typeface="宋体" pitchFamily="2" charset="-122"/>
              </a:rPr>
              <a:t>M2(1.5KW)</a:t>
            </a:r>
            <a:r>
              <a:rPr lang="zh-CN" altLang="en-US" sz="2400" b="1" dirty="0">
                <a:latin typeface="宋体" pitchFamily="2" charset="-122"/>
                <a:ea typeface="宋体" pitchFamily="2" charset="-122"/>
              </a:rPr>
              <a:t>要求能够实现正转、反转，并要求两个工作台</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矩形、圆形</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各个方向的运动互锁，矩形工作台的六个运动方向和圆工作台的旋转运动要求互锁，任何时刻，只允许存在一种运动形式的一个方向运动。</a:t>
            </a:r>
          </a:p>
          <a:p>
            <a:pPr>
              <a:buFont typeface="Wingdings" pitchFamily="2" charset="2"/>
              <a:buNone/>
            </a:pPr>
            <a:r>
              <a:rPr lang="zh-CN" altLang="en-US" sz="2400" b="1" dirty="0">
                <a:latin typeface="宋体" pitchFamily="2" charset="-122"/>
                <a:ea typeface="宋体" pitchFamily="2" charset="-122"/>
              </a:rPr>
              <a:t>③主轴旋转与工作台进给运动均采用机械齿轮变速箱调速，要求主轴电动机和工作台电动机在主轴和进给变速时能够瞬时冲动，保证变速时齿轮的正确啮合和设备的安全。</a:t>
            </a:r>
          </a:p>
          <a:p>
            <a:pPr>
              <a:buFont typeface="Wingdings" pitchFamily="2" charset="2"/>
              <a:buNone/>
            </a:pPr>
            <a:r>
              <a:rPr lang="zh-CN" altLang="en-US" sz="2400" b="1" dirty="0">
                <a:latin typeface="宋体" pitchFamily="2" charset="-122"/>
                <a:ea typeface="宋体" pitchFamily="2" charset="-122"/>
              </a:rPr>
              <a:t>④为避免打刀，要求主轴驱动电动机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起动后，工作台驱动电动机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方能起动。</a:t>
            </a:r>
          </a:p>
        </p:txBody>
      </p:sp>
    </p:spTree>
    <p:extLst>
      <p:ext uri="{BB962C8B-B14F-4D97-AF65-F5344CB8AC3E}">
        <p14:creationId xmlns:p14="http://schemas.microsoft.com/office/powerpoint/2010/main" val="18343428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0483"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宋体" charset="-122"/>
            </a:endParaRPr>
          </a:p>
        </p:txBody>
      </p:sp>
      <p:sp>
        <p:nvSpPr>
          <p:cNvPr id="20484" name="Rectangle 6"/>
          <p:cNvSpPr>
            <a:spLocks noChangeArrowheads="1"/>
          </p:cNvSpPr>
          <p:nvPr/>
        </p:nvSpPr>
        <p:spPr bwMode="auto">
          <a:xfrm>
            <a:off x="0" y="1316068"/>
            <a:ext cx="88201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eaLnBrk="0" latinLnBrk="0" hangingPunct="0">
              <a:buFont typeface="Wingdings" pitchFamily="2" charset="2"/>
              <a:buChar char="Ø"/>
            </a:pPr>
            <a:r>
              <a:rPr lang="zh-CN" altLang="en-US" sz="2400" b="1" dirty="0">
                <a:latin typeface="宋体" pitchFamily="2" charset="-122"/>
                <a:ea typeface="宋体" pitchFamily="2" charset="-122"/>
              </a:rPr>
              <a:t>任务要求</a:t>
            </a:r>
          </a:p>
          <a:p>
            <a:pPr indent="266700" eaLnBrk="0" latinLnBrk="0" hangingPunct="0"/>
            <a:r>
              <a:rPr lang="zh-CN" altLang="en-US" sz="2400" b="1" dirty="0">
                <a:latin typeface="宋体" pitchFamily="2" charset="-122"/>
                <a:ea typeface="宋体" pitchFamily="2" charset="-122"/>
              </a:rPr>
              <a:t>    分析图</a:t>
            </a:r>
            <a:r>
              <a:rPr lang="en-US" altLang="zh-CN" sz="2400" b="1" dirty="0">
                <a:latin typeface="宋体" pitchFamily="2" charset="-122"/>
                <a:ea typeface="宋体" pitchFamily="2" charset="-122"/>
              </a:rPr>
              <a:t>6-9</a:t>
            </a:r>
            <a:r>
              <a:rPr lang="zh-CN" altLang="en-US" sz="2400" b="1" dirty="0">
                <a:latin typeface="宋体" pitchFamily="2" charset="-122"/>
                <a:ea typeface="宋体" pitchFamily="2" charset="-122"/>
              </a:rPr>
              <a:t>所示</a:t>
            </a:r>
            <a:r>
              <a:rPr lang="en-US" altLang="zh-CN" sz="2400" b="1" dirty="0">
                <a:latin typeface="宋体" pitchFamily="2" charset="-122"/>
                <a:ea typeface="宋体" pitchFamily="2" charset="-122"/>
              </a:rPr>
              <a:t>XA6132</a:t>
            </a:r>
            <a:r>
              <a:rPr lang="zh-CN" altLang="en-US" sz="2400" b="1" dirty="0">
                <a:latin typeface="宋体" pitchFamily="2" charset="-122"/>
                <a:ea typeface="宋体" pitchFamily="2" charset="-122"/>
              </a:rPr>
              <a:t>型卧式万能铣床电气控制原理图。</a:t>
            </a:r>
          </a:p>
          <a:p>
            <a:pPr indent="266700" eaLnBrk="0" latinLnBrk="0" hangingPunct="0">
              <a:buFont typeface="Wingdings" pitchFamily="2" charset="2"/>
              <a:buChar char="Ø"/>
            </a:pPr>
            <a:r>
              <a:rPr lang="zh-CN" altLang="en-US" sz="2400" b="1" dirty="0">
                <a:latin typeface="宋体" pitchFamily="2" charset="-122"/>
                <a:ea typeface="宋体" pitchFamily="2" charset="-122"/>
              </a:rPr>
              <a:t>任务分析</a:t>
            </a:r>
          </a:p>
          <a:p>
            <a:pPr indent="266700" eaLnBrk="0" latinLnBrk="0" hangingPunct="0"/>
            <a:r>
              <a:rPr lang="zh-CN" altLang="en-US" sz="2400" b="1" dirty="0">
                <a:latin typeface="宋体" pitchFamily="2" charset="-122"/>
                <a:ea typeface="宋体" pitchFamily="2" charset="-122"/>
              </a:rPr>
              <a:t>    按照查线读图法，对图</a:t>
            </a:r>
            <a:r>
              <a:rPr lang="en-US" altLang="zh-CN" sz="2400" b="1" dirty="0">
                <a:latin typeface="宋体" pitchFamily="2" charset="-122"/>
                <a:ea typeface="宋体" pitchFamily="2" charset="-122"/>
              </a:rPr>
              <a:t>6-9</a:t>
            </a:r>
            <a:r>
              <a:rPr lang="zh-CN" altLang="en-US" sz="2400" b="1" dirty="0">
                <a:latin typeface="宋体" pitchFamily="2" charset="-122"/>
                <a:ea typeface="宋体" pitchFamily="2" charset="-122"/>
              </a:rPr>
              <a:t>逐一进行分析。</a:t>
            </a:r>
          </a:p>
          <a:p>
            <a:pPr indent="266700" eaLnBrk="0" latinLnBrk="0" hangingPunct="0"/>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了解生产工艺与执行电器的关系</a:t>
            </a:r>
          </a:p>
          <a:p>
            <a:pPr indent="266700" eaLnBrk="0" latinLnBrk="0" hangingPunct="0"/>
            <a:r>
              <a:rPr lang="zh-CN" altLang="en-US" sz="2400" b="1" dirty="0">
                <a:latin typeface="宋体" pitchFamily="2" charset="-122"/>
                <a:ea typeface="宋体" pitchFamily="2" charset="-122"/>
              </a:rPr>
              <a:t>①主轴电动机</a:t>
            </a:r>
            <a:r>
              <a:rPr lang="en-US" altLang="zh-CN" sz="2400" b="1" dirty="0">
                <a:latin typeface="宋体" pitchFamily="2" charset="-122"/>
                <a:ea typeface="宋体" pitchFamily="2" charset="-122"/>
              </a:rPr>
              <a:t>M2</a:t>
            </a:r>
          </a:p>
          <a:p>
            <a:pPr indent="266700" eaLnBrk="0" latinLnBrk="0" hangingPunct="0"/>
            <a:r>
              <a:rPr lang="zh-CN" altLang="en-US" sz="2400" b="1" dirty="0">
                <a:latin typeface="宋体" pitchFamily="2" charset="-122"/>
                <a:ea typeface="宋体" pitchFamily="2" charset="-122"/>
              </a:rPr>
              <a:t>②工作台驱动电动机</a:t>
            </a:r>
            <a:r>
              <a:rPr lang="en-US" altLang="zh-CN" sz="2400" b="1" dirty="0">
                <a:latin typeface="宋体" pitchFamily="2" charset="-122"/>
                <a:ea typeface="宋体" pitchFamily="2" charset="-122"/>
              </a:rPr>
              <a:t>M3</a:t>
            </a:r>
          </a:p>
          <a:p>
            <a:pPr indent="266700" eaLnBrk="0" latinLnBrk="0" hangingPunct="0"/>
            <a:r>
              <a:rPr lang="zh-CN" altLang="en-US" sz="2400" b="1" dirty="0">
                <a:latin typeface="宋体" pitchFamily="2" charset="-122"/>
                <a:ea typeface="宋体" pitchFamily="2" charset="-122"/>
              </a:rPr>
              <a:t>③主轴旋转与工作台进给运动</a:t>
            </a:r>
          </a:p>
          <a:p>
            <a:pPr indent="266700" eaLnBrk="0" latinLnBrk="0" hangingPunct="0"/>
            <a:r>
              <a:rPr lang="zh-CN" altLang="en-US" sz="2400" b="1" dirty="0">
                <a:latin typeface="宋体" pitchFamily="2" charset="-122"/>
                <a:ea typeface="宋体" pitchFamily="2" charset="-122"/>
              </a:rPr>
              <a:t>④运动制约关系</a:t>
            </a:r>
          </a:p>
          <a:p>
            <a:pPr indent="266700" eaLnBrk="0" latinLnBrk="0" hangingPunct="0"/>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主电路分析</a:t>
            </a:r>
          </a:p>
          <a:p>
            <a:pPr indent="266700" eaLnBrk="0" latinLnBrk="0" hangingPunct="0"/>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和冷却泵电动机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的控制线路分析</a:t>
            </a:r>
          </a:p>
          <a:p>
            <a:pPr indent="266700" eaLnBrk="0" latinLnBrk="0" hangingPunct="0"/>
            <a:r>
              <a:rPr lang="en-US" altLang="zh-CN" sz="2400" b="1" dirty="0">
                <a:latin typeface="宋体" pitchFamily="2" charset="-122"/>
                <a:ea typeface="宋体" pitchFamily="2" charset="-122"/>
              </a:rPr>
              <a:t>4.</a:t>
            </a:r>
            <a:r>
              <a:rPr lang="zh-CN" altLang="en-US" sz="2400" b="1" dirty="0">
                <a:latin typeface="宋体" pitchFamily="2" charset="-122"/>
                <a:ea typeface="宋体" pitchFamily="2" charset="-122"/>
              </a:rPr>
              <a:t>工作台电动机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的控制</a:t>
            </a:r>
            <a:endParaRPr lang="en-US" altLang="zh-CN" sz="2400" b="1" dirty="0">
              <a:latin typeface="宋体" pitchFamily="2" charset="-122"/>
              <a:ea typeface="宋体" pitchFamily="2" charset="-122"/>
            </a:endParaRPr>
          </a:p>
        </p:txBody>
      </p:sp>
    </p:spTree>
    <p:extLst>
      <p:ext uri="{BB962C8B-B14F-4D97-AF65-F5344CB8AC3E}">
        <p14:creationId xmlns:p14="http://schemas.microsoft.com/office/powerpoint/2010/main" val="4285345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1507" name="Rectangle 7"/>
          <p:cNvSpPr>
            <a:spLocks noGrp="1" noChangeArrowheads="1"/>
          </p:cNvSpPr>
          <p:nvPr>
            <p:ph type="title"/>
          </p:nvPr>
        </p:nvSpPr>
        <p:spPr>
          <a:xfrm>
            <a:off x="179388" y="333375"/>
            <a:ext cx="8785225" cy="609600"/>
          </a:xfrm>
          <a:noFill/>
        </p:spPr>
        <p:txBody>
          <a:bodyPr/>
          <a:lstStyle/>
          <a:p>
            <a:pPr eaLnBrk="1" hangingPunct="1"/>
            <a:r>
              <a:rPr lang="en-US" altLang="en-US" sz="2000" dirty="0" smtClean="0"/>
              <a:t>             </a:t>
            </a:r>
            <a:r>
              <a:rPr lang="en-US" altLang="en-US" sz="2000" b="1" dirty="0" err="1" smtClean="0">
                <a:solidFill>
                  <a:schemeClr val="tx1"/>
                </a:solidFill>
              </a:rPr>
              <a:t>工作任务二</a:t>
            </a:r>
            <a:r>
              <a:rPr lang="en-US" altLang="en-US" sz="2000" b="1" dirty="0" smtClean="0">
                <a:solidFill>
                  <a:schemeClr val="tx1"/>
                </a:solidFill>
              </a:rPr>
              <a:t>   </a:t>
            </a:r>
            <a:r>
              <a:rPr lang="en-US" altLang="en-US" sz="2000" b="1" dirty="0" smtClean="0">
                <a:solidFill>
                  <a:schemeClr val="tx1"/>
                </a:solidFill>
              </a:rPr>
              <a:t>XA6132型卧式万能铣床电气控制电路分析</a:t>
            </a:r>
            <a:endParaRPr lang="ko-KR" altLang="en-US" sz="2000" b="1" dirty="0" smtClean="0">
              <a:solidFill>
                <a:schemeClr val="tx1"/>
              </a:solidFill>
              <a:ea typeface="Gulim" pitchFamily="34" charset="-127"/>
            </a:endParaRPr>
          </a:p>
        </p:txBody>
      </p:sp>
      <p:pic>
        <p:nvPicPr>
          <p:cNvPr id="2150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628775"/>
            <a:ext cx="8897938"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46802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2406" y="260648"/>
            <a:ext cx="8785225" cy="864096"/>
          </a:xfrm>
        </p:spPr>
        <p:txBody>
          <a:bodyPr>
            <a:normAutofit/>
          </a:bodyPr>
          <a:lstStyle/>
          <a:p>
            <a:pPr algn="l" eaLnBrk="1" hangingPunct="1"/>
            <a:r>
              <a:rPr lang="zh-CN" altLang="en-US" b="1" dirty="0" smtClean="0">
                <a:solidFill>
                  <a:schemeClr val="tx1"/>
                </a:solidFill>
                <a:ea typeface="宋体" charset="-122"/>
              </a:rPr>
              <a:t>项目</a:t>
            </a:r>
            <a:r>
              <a:rPr lang="zh-CN" altLang="en-US" b="1" dirty="0">
                <a:solidFill>
                  <a:schemeClr val="tx1"/>
                </a:solidFill>
                <a:ea typeface="宋体" charset="-122"/>
              </a:rPr>
              <a:t>六</a:t>
            </a:r>
            <a:r>
              <a:rPr lang="zh-CN" altLang="en-US" b="1" dirty="0" smtClean="0">
                <a:solidFill>
                  <a:schemeClr val="tx1"/>
                </a:solidFill>
                <a:ea typeface="宋体" charset="-122"/>
              </a:rPr>
              <a:t>  </a:t>
            </a:r>
            <a:r>
              <a:rPr lang="zh-CN" altLang="en-US" b="1" dirty="0" smtClean="0">
                <a:solidFill>
                  <a:schemeClr val="tx1"/>
                </a:solidFill>
                <a:ea typeface="宋体" charset="-122"/>
              </a:rPr>
              <a:t>电气控制系统图的认知</a:t>
            </a:r>
          </a:p>
        </p:txBody>
      </p:sp>
      <p:grpSp>
        <p:nvGrpSpPr>
          <p:cNvPr id="4099" name="Group 40"/>
          <p:cNvGrpSpPr>
            <a:grpSpLocks/>
          </p:cNvGrpSpPr>
          <p:nvPr/>
        </p:nvGrpSpPr>
        <p:grpSpPr bwMode="auto">
          <a:xfrm>
            <a:off x="1763713" y="2924175"/>
            <a:ext cx="5805487" cy="538163"/>
            <a:chOff x="1128" y="2614"/>
            <a:chExt cx="3657" cy="339"/>
          </a:xfrm>
        </p:grpSpPr>
        <p:grpSp>
          <p:nvGrpSpPr>
            <p:cNvPr id="4115" name="Group 6"/>
            <p:cNvGrpSpPr>
              <a:grpSpLocks/>
            </p:cNvGrpSpPr>
            <p:nvPr/>
          </p:nvGrpSpPr>
          <p:grpSpPr bwMode="auto">
            <a:xfrm>
              <a:off x="1128" y="2614"/>
              <a:ext cx="3657" cy="339"/>
              <a:chOff x="0" y="0"/>
              <a:chExt cx="3657" cy="339"/>
            </a:xfrm>
          </p:grpSpPr>
          <p:sp>
            <p:nvSpPr>
              <p:cNvPr id="5127" name="Rectangle 7"/>
              <p:cNvSpPr>
                <a:spLocks noChangeArrowheads="1"/>
              </p:cNvSpPr>
              <p:nvPr/>
            </p:nvSpPr>
            <p:spPr bwMode="auto">
              <a:xfrm>
                <a:off x="0" y="0"/>
                <a:ext cx="3657" cy="339"/>
              </a:xfrm>
              <a:prstGeom prst="rect">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ko-KR" altLang="en-US" sz="2800">
                  <a:solidFill>
                    <a:srgbClr val="FFFFFF"/>
                  </a:solidFill>
                  <a:latin typeface="Verdana" pitchFamily="34" charset="0"/>
                </a:endParaRPr>
              </a:p>
            </p:txBody>
          </p:sp>
          <p:sp>
            <p:nvSpPr>
              <p:cNvPr id="4118" name="AutoShape 8"/>
              <p:cNvSpPr>
                <a:spLocks noChangeArrowheads="1"/>
              </p:cNvSpPr>
              <p:nvPr/>
            </p:nvSpPr>
            <p:spPr bwMode="auto">
              <a:xfrm>
                <a:off x="118" y="47"/>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4116" name="Rectangle 15"/>
            <p:cNvSpPr>
              <a:spLocks noChangeArrowheads="1"/>
            </p:cNvSpPr>
            <p:nvPr/>
          </p:nvSpPr>
          <p:spPr bwMode="auto">
            <a:xfrm>
              <a:off x="1410" y="2616"/>
              <a:ext cx="31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o-KR" altLang="en-US" sz="2400" dirty="0">
                  <a:latin typeface="Arial" charset="0"/>
                </a:rPr>
                <a:t> </a:t>
              </a:r>
              <a:r>
                <a:rPr lang="en-US" altLang="zh-CN" sz="2400" b="1" dirty="0">
                  <a:latin typeface="宋体" pitchFamily="2" charset="-122"/>
                  <a:ea typeface="宋体" pitchFamily="2" charset="-122"/>
                </a:rPr>
                <a:t>2. XA6132</a:t>
              </a:r>
              <a:r>
                <a:rPr lang="zh-CN" altLang="en-US" sz="2400" b="1" dirty="0">
                  <a:latin typeface="宋体" pitchFamily="2" charset="-122"/>
                  <a:ea typeface="宋体" pitchFamily="2" charset="-122"/>
                </a:rPr>
                <a:t>型卧式万能铣床电气控制</a:t>
              </a:r>
            </a:p>
          </p:txBody>
        </p:sp>
      </p:grpSp>
      <p:grpSp>
        <p:nvGrpSpPr>
          <p:cNvPr id="4100" name="Group 39"/>
          <p:cNvGrpSpPr>
            <a:grpSpLocks/>
          </p:cNvGrpSpPr>
          <p:nvPr/>
        </p:nvGrpSpPr>
        <p:grpSpPr bwMode="auto">
          <a:xfrm>
            <a:off x="1763713" y="1916113"/>
            <a:ext cx="5805487" cy="542925"/>
            <a:chOff x="1111" y="981"/>
            <a:chExt cx="3657" cy="342"/>
          </a:xfrm>
        </p:grpSpPr>
        <p:grpSp>
          <p:nvGrpSpPr>
            <p:cNvPr id="4111" name="Group 3"/>
            <p:cNvGrpSpPr>
              <a:grpSpLocks/>
            </p:cNvGrpSpPr>
            <p:nvPr/>
          </p:nvGrpSpPr>
          <p:grpSpPr bwMode="auto">
            <a:xfrm>
              <a:off x="1111" y="981"/>
              <a:ext cx="3657" cy="339"/>
              <a:chOff x="0" y="0"/>
              <a:chExt cx="3657" cy="339"/>
            </a:xfrm>
          </p:grpSpPr>
          <p:sp>
            <p:nvSpPr>
              <p:cNvPr id="5124" name="Rectangle 4"/>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headEnd/>
                <a:tailEnd/>
              </a:ln>
              <a:effectLst/>
            </p:spPr>
            <p:txBody>
              <a:bodyPr wrap="none" anchor="ctr"/>
              <a:lstStyle/>
              <a:p>
                <a:pPr>
                  <a:defRPr/>
                </a:pPr>
                <a:endParaRPr lang="ko-KR" altLang="en-US" sz="2800">
                  <a:solidFill>
                    <a:srgbClr val="FFFFFF"/>
                  </a:solidFill>
                  <a:latin typeface="Verdana" pitchFamily="34" charset="0"/>
                </a:endParaRPr>
              </a:p>
            </p:txBody>
          </p:sp>
          <p:sp>
            <p:nvSpPr>
              <p:cNvPr id="4114" name="AutoShape 5"/>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b="1" dirty="0">
                  <a:latin typeface="宋体" pitchFamily="2" charset="-122"/>
                  <a:ea typeface="宋体" pitchFamily="2" charset="-122"/>
                </a:endParaRPr>
              </a:p>
            </p:txBody>
          </p:sp>
        </p:grpSp>
        <p:sp>
          <p:nvSpPr>
            <p:cNvPr id="4112" name="Rectangle 16"/>
            <p:cNvSpPr>
              <a:spLocks noChangeArrowheads="1"/>
            </p:cNvSpPr>
            <p:nvPr/>
          </p:nvSpPr>
          <p:spPr bwMode="auto">
            <a:xfrm>
              <a:off x="1401" y="1035"/>
              <a:ext cx="3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o-KR" altLang="en-US" sz="2400" dirty="0">
                  <a:latin typeface="Arial" charset="0"/>
                </a:rPr>
                <a:t> </a:t>
              </a:r>
              <a:r>
                <a:rPr lang="en-US" altLang="zh-CN" sz="2400" b="1" dirty="0">
                  <a:latin typeface="宋体" pitchFamily="2" charset="-122"/>
                  <a:ea typeface="宋体" pitchFamily="2" charset="-122"/>
                </a:rPr>
                <a:t>1. </a:t>
              </a:r>
              <a:r>
                <a:rPr lang="zh-CN" altLang="zh-CN" sz="2400" b="1" dirty="0">
                  <a:latin typeface="宋体" pitchFamily="2" charset="-122"/>
                  <a:ea typeface="宋体" pitchFamily="2" charset="-122"/>
                </a:rPr>
                <a:t>C650车床电气控制电路分析</a:t>
              </a:r>
              <a:endParaRPr lang="en-US" altLang="zh-CN" sz="2400" b="1" dirty="0">
                <a:latin typeface="宋体" pitchFamily="2" charset="-122"/>
                <a:ea typeface="宋体" pitchFamily="2" charset="-122"/>
              </a:endParaRPr>
            </a:p>
          </p:txBody>
        </p:sp>
      </p:grpSp>
      <p:grpSp>
        <p:nvGrpSpPr>
          <p:cNvPr id="4101" name="Group 41"/>
          <p:cNvGrpSpPr>
            <a:grpSpLocks/>
          </p:cNvGrpSpPr>
          <p:nvPr/>
        </p:nvGrpSpPr>
        <p:grpSpPr bwMode="auto">
          <a:xfrm>
            <a:off x="1763713" y="3933825"/>
            <a:ext cx="6048647" cy="538163"/>
            <a:chOff x="1128" y="2614"/>
            <a:chExt cx="3657" cy="339"/>
          </a:xfrm>
        </p:grpSpPr>
        <p:grpSp>
          <p:nvGrpSpPr>
            <p:cNvPr id="4107" name="Group 42"/>
            <p:cNvGrpSpPr>
              <a:grpSpLocks/>
            </p:cNvGrpSpPr>
            <p:nvPr/>
          </p:nvGrpSpPr>
          <p:grpSpPr bwMode="auto">
            <a:xfrm>
              <a:off x="1128" y="2614"/>
              <a:ext cx="3657" cy="339"/>
              <a:chOff x="0" y="0"/>
              <a:chExt cx="3657" cy="339"/>
            </a:xfrm>
          </p:grpSpPr>
          <p:sp>
            <p:nvSpPr>
              <p:cNvPr id="5163" name="Rectangle 43"/>
              <p:cNvSpPr>
                <a:spLocks noChangeArrowheads="1"/>
              </p:cNvSpPr>
              <p:nvPr/>
            </p:nvSpPr>
            <p:spPr bwMode="auto">
              <a:xfrm>
                <a:off x="0" y="0"/>
                <a:ext cx="3657" cy="339"/>
              </a:xfrm>
              <a:prstGeom prst="rect">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ko-KR" altLang="en-US" sz="2800">
                  <a:solidFill>
                    <a:srgbClr val="FFFFFF"/>
                  </a:solidFill>
                  <a:latin typeface="Verdana" pitchFamily="34" charset="0"/>
                </a:endParaRPr>
              </a:p>
            </p:txBody>
          </p:sp>
          <p:sp>
            <p:nvSpPr>
              <p:cNvPr id="4110" name="AutoShape 44"/>
              <p:cNvSpPr>
                <a:spLocks noChangeArrowheads="1"/>
              </p:cNvSpPr>
              <p:nvPr/>
            </p:nvSpPr>
            <p:spPr bwMode="auto">
              <a:xfrm>
                <a:off x="118" y="47"/>
                <a:ext cx="3448" cy="22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4108" name="Rectangle 45"/>
            <p:cNvSpPr>
              <a:spLocks noChangeArrowheads="1"/>
            </p:cNvSpPr>
            <p:nvPr/>
          </p:nvSpPr>
          <p:spPr bwMode="auto">
            <a:xfrm>
              <a:off x="1410" y="2616"/>
              <a:ext cx="31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o-KR" altLang="en-US" sz="2400" dirty="0">
                  <a:latin typeface="Arial" charset="0"/>
                </a:rPr>
                <a:t> </a:t>
              </a:r>
              <a:r>
                <a:rPr lang="en-US" altLang="zh-CN" sz="2400" b="1" dirty="0">
                  <a:latin typeface="宋体" pitchFamily="2" charset="-122"/>
                  <a:ea typeface="宋体" pitchFamily="2" charset="-122"/>
                </a:rPr>
                <a:t>3.</a:t>
              </a:r>
              <a:r>
                <a:rPr lang="en-US" altLang="zh-CN" sz="2400" dirty="0">
                  <a:solidFill>
                    <a:srgbClr val="FFFFFF"/>
                  </a:solidFill>
                  <a:latin typeface="Arial" charset="0"/>
                </a:rPr>
                <a:t> </a:t>
              </a:r>
              <a:r>
                <a:rPr lang="en-US" altLang="zh-CN" sz="2400" b="1" dirty="0">
                  <a:latin typeface="宋体" pitchFamily="2" charset="-122"/>
                  <a:ea typeface="宋体" pitchFamily="2" charset="-122"/>
                </a:rPr>
                <a:t>T68</a:t>
              </a:r>
              <a:r>
                <a:rPr lang="zh-CN" altLang="en-US" sz="2400" b="1" dirty="0">
                  <a:latin typeface="宋体" pitchFamily="2" charset="-122"/>
                  <a:ea typeface="宋体" pitchFamily="2" charset="-122"/>
                </a:rPr>
                <a:t>型卧式镗床电气控制电路分析</a:t>
              </a:r>
            </a:p>
          </p:txBody>
        </p:sp>
      </p:grpSp>
      <p:grpSp>
        <p:nvGrpSpPr>
          <p:cNvPr id="4102" name="Group 46"/>
          <p:cNvGrpSpPr>
            <a:grpSpLocks/>
          </p:cNvGrpSpPr>
          <p:nvPr/>
        </p:nvGrpSpPr>
        <p:grpSpPr bwMode="auto">
          <a:xfrm>
            <a:off x="1692275" y="4941888"/>
            <a:ext cx="5805488" cy="542925"/>
            <a:chOff x="1111" y="981"/>
            <a:chExt cx="3657" cy="342"/>
          </a:xfrm>
        </p:grpSpPr>
        <p:grpSp>
          <p:nvGrpSpPr>
            <p:cNvPr id="4103" name="Group 47"/>
            <p:cNvGrpSpPr>
              <a:grpSpLocks/>
            </p:cNvGrpSpPr>
            <p:nvPr/>
          </p:nvGrpSpPr>
          <p:grpSpPr bwMode="auto">
            <a:xfrm>
              <a:off x="1111" y="981"/>
              <a:ext cx="3657" cy="339"/>
              <a:chOff x="0" y="0"/>
              <a:chExt cx="3657" cy="339"/>
            </a:xfrm>
          </p:grpSpPr>
          <p:sp>
            <p:nvSpPr>
              <p:cNvPr id="5168" name="Rectangle 48"/>
              <p:cNvSpPr>
                <a:spLocks noChangeArrowheads="1"/>
              </p:cNvSpPr>
              <p:nvPr/>
            </p:nvSpPr>
            <p:spPr bwMode="auto">
              <a:xfrm>
                <a:off x="0" y="0"/>
                <a:ext cx="3657" cy="339"/>
              </a:xfrm>
              <a:prstGeom prst="rect">
                <a:avLst/>
              </a:prstGeom>
              <a:gradFill rotWithShape="1">
                <a:gsLst>
                  <a:gs pos="0">
                    <a:schemeClr val="hlink">
                      <a:gamma/>
                      <a:shade val="46275"/>
                      <a:invGamma/>
                    </a:schemeClr>
                  </a:gs>
                  <a:gs pos="50000">
                    <a:schemeClr val="hlink">
                      <a:alpha val="50000"/>
                    </a:schemeClr>
                  </a:gs>
                  <a:gs pos="100000">
                    <a:schemeClr val="hlink">
                      <a:gamma/>
                      <a:shade val="46275"/>
                      <a:invGamma/>
                    </a:schemeClr>
                  </a:gs>
                </a:gsLst>
                <a:lin ang="5400000" scaled="1"/>
              </a:gradFill>
              <a:ln w="9525">
                <a:noFill/>
                <a:miter lim="800000"/>
                <a:headEnd/>
                <a:tailEnd/>
              </a:ln>
              <a:effectLst/>
            </p:spPr>
            <p:txBody>
              <a:bodyPr wrap="none" anchor="ctr"/>
              <a:lstStyle/>
              <a:p>
                <a:pPr>
                  <a:defRPr/>
                </a:pPr>
                <a:endParaRPr lang="ko-KR" altLang="en-US" sz="2800">
                  <a:solidFill>
                    <a:srgbClr val="FFFFFF"/>
                  </a:solidFill>
                  <a:latin typeface="Verdana" pitchFamily="34" charset="0"/>
                </a:endParaRPr>
              </a:p>
            </p:txBody>
          </p:sp>
          <p:sp>
            <p:nvSpPr>
              <p:cNvPr id="4106" name="AutoShape 49"/>
              <p:cNvSpPr>
                <a:spLocks noChangeArrowheads="1"/>
              </p:cNvSpPr>
              <p:nvPr/>
            </p:nvSpPr>
            <p:spPr bwMode="auto">
              <a:xfrm>
                <a:off x="109" y="53"/>
                <a:ext cx="3448" cy="227"/>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sp>
          <p:nvSpPr>
            <p:cNvPr id="4104" name="Rectangle 50"/>
            <p:cNvSpPr>
              <a:spLocks noChangeArrowheads="1"/>
            </p:cNvSpPr>
            <p:nvPr/>
          </p:nvSpPr>
          <p:spPr bwMode="auto">
            <a:xfrm>
              <a:off x="1401" y="1035"/>
              <a:ext cx="3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ko-KR" altLang="en-US" sz="2400" dirty="0">
                  <a:latin typeface="Arial" charset="0"/>
                </a:rPr>
                <a:t> </a:t>
              </a:r>
              <a:r>
                <a:rPr lang="en-US" altLang="zh-CN" sz="2400" b="1" dirty="0">
                  <a:latin typeface="宋体" pitchFamily="2" charset="-122"/>
                  <a:ea typeface="宋体" pitchFamily="2" charset="-122"/>
                </a:rPr>
                <a:t>4.</a:t>
              </a:r>
              <a:r>
                <a:rPr lang="zh-CN" altLang="zh-CN" sz="2400" b="1" dirty="0">
                  <a:latin typeface="宋体" pitchFamily="2" charset="-122"/>
                  <a:ea typeface="宋体" pitchFamily="2" charset="-122"/>
                </a:rPr>
                <a:t>起重机械电气控制电路分析</a:t>
              </a:r>
              <a:endParaRPr lang="en-US" altLang="zh-CN" sz="2400" b="1" dirty="0">
                <a:latin typeface="宋体" pitchFamily="2" charset="-122"/>
                <a:ea typeface="宋体" pitchFamily="2" charset="-122"/>
              </a:endParaRPr>
            </a:p>
          </p:txBody>
        </p:sp>
      </p:grpSp>
    </p:spTree>
    <p:extLst>
      <p:ext uri="{BB962C8B-B14F-4D97-AF65-F5344CB8AC3E}">
        <p14:creationId xmlns:p14="http://schemas.microsoft.com/office/powerpoint/2010/main" val="477282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a:t>
            </a:r>
            <a:r>
              <a:rPr lang="zh-CN" altLang="en-US" sz="2800" b="1" dirty="0" smtClean="0">
                <a:ea typeface="宋体" charset="-122"/>
              </a:rPr>
              <a:t>任务</a:t>
            </a:r>
            <a:endParaRPr lang="en-US" altLang="zh-CN" sz="2800" b="1" dirty="0">
              <a:ea typeface="宋体" charset="-122"/>
            </a:endParaRPr>
          </a:p>
        </p:txBody>
      </p:sp>
      <p:sp>
        <p:nvSpPr>
          <p:cNvPr id="22531" name="Rectangle 3"/>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22532" name="Rectangle 5"/>
          <p:cNvSpPr>
            <a:spLocks noChangeArrowheads="1"/>
          </p:cNvSpPr>
          <p:nvPr/>
        </p:nvSpPr>
        <p:spPr bwMode="auto">
          <a:xfrm>
            <a:off x="179388" y="1339206"/>
            <a:ext cx="695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和冷却泵电动机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的控制线路分析</a:t>
            </a:r>
          </a:p>
        </p:txBody>
      </p:sp>
      <p:sp>
        <p:nvSpPr>
          <p:cNvPr id="22533" name="Rectangle 6"/>
          <p:cNvSpPr>
            <a:spLocks noChangeArrowheads="1"/>
          </p:cNvSpPr>
          <p:nvPr/>
        </p:nvSpPr>
        <p:spPr bwMode="auto">
          <a:xfrm>
            <a:off x="468313" y="1879550"/>
            <a:ext cx="81359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1" dirty="0">
                <a:latin typeface="宋体" pitchFamily="2" charset="-122"/>
                <a:ea typeface="宋体" pitchFamily="2" charset="-122"/>
              </a:rPr>
              <a:t>        采用切换开关</a:t>
            </a:r>
            <a:r>
              <a:rPr lang="en-US" altLang="zh-CN" sz="2400" b="1" dirty="0">
                <a:latin typeface="宋体" pitchFamily="2" charset="-122"/>
                <a:ea typeface="宋体" pitchFamily="2" charset="-122"/>
              </a:rPr>
              <a:t>SA4</a:t>
            </a:r>
            <a:r>
              <a:rPr lang="zh-CN" altLang="en-US" sz="2400" b="1" dirty="0">
                <a:latin typeface="宋体" pitchFamily="2" charset="-122"/>
                <a:ea typeface="宋体" pitchFamily="2" charset="-122"/>
              </a:rPr>
              <a:t>选择主轴电动机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的转动方向，停止按钮</a:t>
            </a:r>
            <a:r>
              <a:rPr lang="en-US" altLang="zh-CN" sz="2400" b="1" dirty="0">
                <a:latin typeface="宋体" pitchFamily="2" charset="-122"/>
                <a:ea typeface="宋体" pitchFamily="2" charset="-122"/>
              </a:rPr>
              <a:t>SB1</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SB2</a:t>
            </a:r>
            <a:r>
              <a:rPr lang="zh-CN" altLang="en-US" sz="2400" b="1" dirty="0">
                <a:latin typeface="宋体" pitchFamily="2" charset="-122"/>
                <a:ea typeface="宋体" pitchFamily="2" charset="-122"/>
              </a:rPr>
              <a:t>用于主轴电动机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的两地停止控制，起动按钮</a:t>
            </a:r>
            <a:r>
              <a:rPr lang="en-US" altLang="zh-CN" sz="2400" b="1" dirty="0">
                <a:latin typeface="宋体" pitchFamily="2" charset="-122"/>
                <a:ea typeface="宋体" pitchFamily="2" charset="-122"/>
              </a:rPr>
              <a:t>SB3</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SB4</a:t>
            </a:r>
            <a:r>
              <a:rPr lang="zh-CN" altLang="en-US" sz="2400" b="1" dirty="0">
                <a:latin typeface="宋体" pitchFamily="2" charset="-122"/>
                <a:ea typeface="宋体" pitchFamily="2" charset="-122"/>
              </a:rPr>
              <a:t>用于主轴电动机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的两地起动控制，位置开关</a:t>
            </a:r>
            <a:r>
              <a:rPr lang="en-US" altLang="zh-CN" sz="2400" b="1" dirty="0">
                <a:latin typeface="宋体" pitchFamily="2" charset="-122"/>
                <a:ea typeface="宋体" pitchFamily="2" charset="-122"/>
              </a:rPr>
              <a:t>SQ5</a:t>
            </a:r>
            <a:r>
              <a:rPr lang="zh-CN" altLang="en-US" sz="2400" b="1" dirty="0">
                <a:latin typeface="宋体" pitchFamily="2" charset="-122"/>
                <a:ea typeface="宋体" pitchFamily="2" charset="-122"/>
              </a:rPr>
              <a:t>用于主轴电动机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的变速冲动控制，旋钮开关</a:t>
            </a:r>
            <a:r>
              <a:rPr lang="en-US" altLang="zh-CN" sz="2400" b="1" dirty="0">
                <a:latin typeface="宋体" pitchFamily="2" charset="-122"/>
                <a:ea typeface="宋体" pitchFamily="2" charset="-122"/>
              </a:rPr>
              <a:t>SA1</a:t>
            </a:r>
            <a:r>
              <a:rPr lang="zh-CN" altLang="en-US" sz="2400" b="1" dirty="0">
                <a:latin typeface="宋体" pitchFamily="2" charset="-122"/>
                <a:ea typeface="宋体" pitchFamily="2" charset="-122"/>
              </a:rPr>
              <a:t>用于冷却泵电动机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的起／停控制，旋钮开关</a:t>
            </a:r>
            <a:r>
              <a:rPr lang="en-US" altLang="zh-CN" sz="2400" b="1" dirty="0">
                <a:latin typeface="宋体" pitchFamily="2" charset="-122"/>
                <a:ea typeface="宋体" pitchFamily="2" charset="-122"/>
              </a:rPr>
              <a:t>SA2</a:t>
            </a:r>
            <a:r>
              <a:rPr lang="zh-CN" altLang="en-US" sz="2400" b="1" dirty="0">
                <a:latin typeface="宋体" pitchFamily="2" charset="-122"/>
                <a:ea typeface="宋体" pitchFamily="2" charset="-122"/>
              </a:rPr>
              <a:t>用于上刀制动。 </a:t>
            </a:r>
          </a:p>
        </p:txBody>
      </p:sp>
      <p:sp>
        <p:nvSpPr>
          <p:cNvPr id="22534" name="Rectangle 7"/>
          <p:cNvSpPr>
            <a:spLocks noChangeArrowheads="1"/>
          </p:cNvSpPr>
          <p:nvPr/>
        </p:nvSpPr>
        <p:spPr bwMode="auto">
          <a:xfrm>
            <a:off x="539750" y="4430624"/>
            <a:ext cx="835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1">
                <a:latin typeface="宋体" pitchFamily="2" charset="-122"/>
                <a:ea typeface="宋体" pitchFamily="2" charset="-122"/>
              </a:rPr>
              <a:t>   主轴电动机的正转起动控制：切换开关</a:t>
            </a:r>
            <a:r>
              <a:rPr lang="en-US" altLang="zh-CN" sz="2400" b="1">
                <a:latin typeface="宋体" pitchFamily="2" charset="-122"/>
                <a:ea typeface="宋体" pitchFamily="2" charset="-122"/>
              </a:rPr>
              <a:t>SA4</a:t>
            </a:r>
            <a:r>
              <a:rPr lang="zh-CN" altLang="en-US" sz="2400" b="1">
                <a:latin typeface="宋体" pitchFamily="2" charset="-122"/>
                <a:ea typeface="宋体" pitchFamily="2" charset="-122"/>
              </a:rPr>
              <a:t>合向“正转”，按动起动按钮</a:t>
            </a:r>
            <a:r>
              <a:rPr lang="en-US" altLang="zh-CN" sz="2400" b="1">
                <a:latin typeface="宋体" pitchFamily="2" charset="-122"/>
                <a:ea typeface="宋体" pitchFamily="2" charset="-122"/>
              </a:rPr>
              <a:t>SB3</a:t>
            </a:r>
            <a:r>
              <a:rPr lang="zh-CN" altLang="en-US" sz="2400" b="1">
                <a:latin typeface="宋体" pitchFamily="2" charset="-122"/>
                <a:ea typeface="宋体" pitchFamily="2" charset="-122"/>
              </a:rPr>
              <a:t>或</a:t>
            </a:r>
            <a:r>
              <a:rPr lang="en-US" altLang="zh-CN" sz="2400" b="1">
                <a:latin typeface="宋体" pitchFamily="2" charset="-122"/>
                <a:ea typeface="宋体" pitchFamily="2" charset="-122"/>
              </a:rPr>
              <a:t>SB4</a:t>
            </a:r>
            <a:r>
              <a:rPr lang="zh-CN" altLang="en-US" sz="2400" b="1">
                <a:latin typeface="宋体" pitchFamily="2" charset="-122"/>
                <a:ea typeface="宋体" pitchFamily="2" charset="-122"/>
              </a:rPr>
              <a:t>，中间继电器</a:t>
            </a:r>
            <a:r>
              <a:rPr lang="en-US" altLang="zh-CN" sz="2400" b="1">
                <a:latin typeface="宋体" pitchFamily="2" charset="-122"/>
                <a:ea typeface="宋体" pitchFamily="2" charset="-122"/>
              </a:rPr>
              <a:t>KA1</a:t>
            </a:r>
            <a:r>
              <a:rPr lang="zh-CN" altLang="en-US" sz="2400" b="1">
                <a:latin typeface="宋体" pitchFamily="2" charset="-122"/>
                <a:ea typeface="宋体" pitchFamily="2" charset="-122"/>
              </a:rPr>
              <a:t>线圈通电自锁，接触器</a:t>
            </a:r>
            <a:r>
              <a:rPr lang="en-US" altLang="zh-CN" sz="2400" b="1">
                <a:latin typeface="宋体" pitchFamily="2" charset="-122"/>
                <a:ea typeface="宋体" pitchFamily="2" charset="-122"/>
              </a:rPr>
              <a:t>KM1</a:t>
            </a:r>
            <a:r>
              <a:rPr lang="zh-CN" altLang="en-US" sz="2400" b="1">
                <a:latin typeface="宋体" pitchFamily="2" charset="-122"/>
                <a:ea typeface="宋体" pitchFamily="2" charset="-122"/>
              </a:rPr>
              <a:t>线圈通电吸合，主轴电动机</a:t>
            </a:r>
            <a:r>
              <a:rPr lang="en-US" altLang="zh-CN" sz="2400" b="1">
                <a:latin typeface="宋体" pitchFamily="2" charset="-122"/>
                <a:ea typeface="宋体" pitchFamily="2" charset="-122"/>
              </a:rPr>
              <a:t>M2</a:t>
            </a:r>
            <a:r>
              <a:rPr lang="zh-CN" altLang="en-US" sz="2400" b="1">
                <a:latin typeface="宋体" pitchFamily="2" charset="-122"/>
                <a:ea typeface="宋体" pitchFamily="2" charset="-122"/>
              </a:rPr>
              <a:t>正转。</a:t>
            </a:r>
          </a:p>
        </p:txBody>
      </p:sp>
    </p:spTree>
    <p:extLst>
      <p:ext uri="{BB962C8B-B14F-4D97-AF65-F5344CB8AC3E}">
        <p14:creationId xmlns:p14="http://schemas.microsoft.com/office/powerpoint/2010/main" val="263353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3555" name="Rectangle 3"/>
          <p:cNvSpPr>
            <a:spLocks noGrp="1" noChangeArrowheads="1"/>
          </p:cNvSpPr>
          <p:nvPr>
            <p:ph type="title"/>
          </p:nvPr>
        </p:nvSpPr>
        <p:spPr>
          <a:xfrm>
            <a:off x="107949" y="315032"/>
            <a:ext cx="8785225" cy="609600"/>
          </a:xfrm>
          <a:noFill/>
        </p:spPr>
        <p:txBody>
          <a:bodyPr/>
          <a:lstStyle/>
          <a:p>
            <a:pPr eaLnBrk="1" hangingPunct="1"/>
            <a:r>
              <a:rPr lang="en-US" altLang="en-US" sz="2000" dirty="0" smtClean="0"/>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23556" name="Rectangle 4"/>
          <p:cNvSpPr>
            <a:spLocks noChangeArrowheads="1"/>
          </p:cNvSpPr>
          <p:nvPr/>
        </p:nvSpPr>
        <p:spPr bwMode="auto">
          <a:xfrm>
            <a:off x="179388" y="1339206"/>
            <a:ext cx="695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和冷却泵电动机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的控制线路分析</a:t>
            </a:r>
          </a:p>
        </p:txBody>
      </p:sp>
      <p:sp>
        <p:nvSpPr>
          <p:cNvPr id="23557" name="Rectangle 5"/>
          <p:cNvSpPr>
            <a:spLocks noChangeArrowheads="1"/>
          </p:cNvSpPr>
          <p:nvPr/>
        </p:nvSpPr>
        <p:spPr bwMode="auto">
          <a:xfrm>
            <a:off x="250825" y="1903364"/>
            <a:ext cx="86756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0" dirty="0">
                <a:ea typeface="宋体" charset="-122"/>
              </a:rPr>
              <a:t>       </a:t>
            </a:r>
            <a:r>
              <a:rPr lang="zh-CN" altLang="en-US" sz="2400" b="1" dirty="0">
                <a:latin typeface="宋体" pitchFamily="2" charset="-122"/>
                <a:ea typeface="宋体" pitchFamily="2" charset="-122"/>
              </a:rPr>
              <a:t>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的制动控制：按动停车按钮</a:t>
            </a:r>
            <a:r>
              <a:rPr lang="en-US" altLang="zh-CN" sz="2400" b="1" dirty="0">
                <a:latin typeface="宋体" pitchFamily="2" charset="-122"/>
                <a:ea typeface="宋体" pitchFamily="2" charset="-122"/>
              </a:rPr>
              <a:t>SB1</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SB2</a:t>
            </a:r>
            <a:r>
              <a:rPr lang="zh-CN" altLang="en-US" sz="2400" b="1" dirty="0">
                <a:latin typeface="宋体" pitchFamily="2" charset="-122"/>
                <a:ea typeface="宋体" pitchFamily="2" charset="-122"/>
              </a:rPr>
              <a:t>，接触器</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线圈断电，打开自锁回路，切断电动机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的供电电源，同时直流供电电路的电磁制动离合器</a:t>
            </a:r>
            <a:r>
              <a:rPr lang="en-US" altLang="zh-CN" sz="2400" b="1" dirty="0">
                <a:latin typeface="宋体" pitchFamily="2" charset="-122"/>
                <a:ea typeface="宋体" pitchFamily="2" charset="-122"/>
              </a:rPr>
              <a:t>YB</a:t>
            </a:r>
            <a:r>
              <a:rPr lang="zh-CN" altLang="en-US" sz="2400" b="1" dirty="0">
                <a:latin typeface="宋体" pitchFamily="2" charset="-122"/>
                <a:ea typeface="宋体" pitchFamily="2" charset="-122"/>
              </a:rPr>
              <a:t>线圈点动通电，主轴电动机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进行电磁制动停车，快进电磁铁</a:t>
            </a:r>
            <a:r>
              <a:rPr lang="en-US" altLang="zh-CN" sz="2400" b="1" dirty="0">
                <a:latin typeface="宋体" pitchFamily="2" charset="-122"/>
                <a:ea typeface="宋体" pitchFamily="2" charset="-122"/>
              </a:rPr>
              <a:t>YC2</a:t>
            </a:r>
            <a:r>
              <a:rPr lang="zh-CN" altLang="en-US" sz="2400" b="1" dirty="0">
                <a:latin typeface="宋体" pitchFamily="2" charset="-122"/>
                <a:ea typeface="宋体" pitchFamily="2" charset="-122"/>
              </a:rPr>
              <a:t>线圈点动通电，进给电动机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迅速停转。松开按钮</a:t>
            </a:r>
            <a:r>
              <a:rPr lang="en-US" altLang="zh-CN" sz="2400" b="1" dirty="0">
                <a:latin typeface="宋体" pitchFamily="2" charset="-122"/>
                <a:ea typeface="宋体" pitchFamily="2" charset="-122"/>
              </a:rPr>
              <a:t>SB1</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SB2</a:t>
            </a:r>
            <a:r>
              <a:rPr lang="zh-CN" altLang="en-US" sz="2400" b="1" dirty="0">
                <a:latin typeface="宋体" pitchFamily="2" charset="-122"/>
                <a:ea typeface="宋体" pitchFamily="2" charset="-122"/>
              </a:rPr>
              <a:t>，电磁制动器</a:t>
            </a:r>
            <a:r>
              <a:rPr lang="en-US" altLang="zh-CN" sz="2400" b="1" dirty="0">
                <a:latin typeface="宋体" pitchFamily="2" charset="-122"/>
                <a:ea typeface="宋体" pitchFamily="2" charset="-122"/>
              </a:rPr>
              <a:t>YB</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YC2</a:t>
            </a:r>
            <a:r>
              <a:rPr lang="zh-CN" altLang="en-US" sz="2400" b="1" dirty="0">
                <a:latin typeface="宋体" pitchFamily="2" charset="-122"/>
                <a:ea typeface="宋体" pitchFamily="2" charset="-122"/>
              </a:rPr>
              <a:t>线圈断电，制动过程结束。</a:t>
            </a:r>
          </a:p>
        </p:txBody>
      </p:sp>
      <p:sp>
        <p:nvSpPr>
          <p:cNvPr id="23558" name="Rectangle 6"/>
          <p:cNvSpPr>
            <a:spLocks noChangeArrowheads="1"/>
          </p:cNvSpPr>
          <p:nvPr/>
        </p:nvSpPr>
        <p:spPr bwMode="auto">
          <a:xfrm>
            <a:off x="323850" y="4388833"/>
            <a:ext cx="83534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1" dirty="0">
                <a:latin typeface="宋体" pitchFamily="2" charset="-122"/>
                <a:ea typeface="宋体" pitchFamily="2" charset="-122"/>
              </a:rPr>
              <a:t>    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的上刀制动：进行上刀和换刀操作时，转动旋钮开关</a:t>
            </a:r>
            <a:r>
              <a:rPr lang="en-US" altLang="zh-CN" sz="2400" b="1" dirty="0">
                <a:latin typeface="宋体" pitchFamily="2" charset="-122"/>
                <a:ea typeface="宋体" pitchFamily="2" charset="-122"/>
              </a:rPr>
              <a:t>SA2</a:t>
            </a:r>
            <a:r>
              <a:rPr lang="zh-CN" altLang="en-US" sz="2400" b="1" dirty="0">
                <a:latin typeface="宋体" pitchFamily="2" charset="-122"/>
                <a:ea typeface="宋体" pitchFamily="2" charset="-122"/>
              </a:rPr>
              <a:t>，其动断触点切断</a:t>
            </a:r>
            <a:r>
              <a:rPr lang="en-US" altLang="zh-CN" sz="2400" b="1" dirty="0">
                <a:latin typeface="宋体" pitchFamily="2" charset="-122"/>
                <a:ea typeface="宋体" pitchFamily="2" charset="-122"/>
              </a:rPr>
              <a:t>KA</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KM2</a:t>
            </a:r>
            <a:r>
              <a:rPr lang="zh-CN" altLang="en-US" sz="2400" b="1" dirty="0">
                <a:latin typeface="宋体" pitchFamily="2" charset="-122"/>
                <a:ea typeface="宋体" pitchFamily="2" charset="-122"/>
              </a:rPr>
              <a:t>的线圈电路，其动合触点使主轴电磁制动器线圈</a:t>
            </a:r>
            <a:r>
              <a:rPr lang="en-US" altLang="zh-CN" sz="2400" b="1" dirty="0">
                <a:latin typeface="宋体" pitchFamily="2" charset="-122"/>
                <a:ea typeface="宋体" pitchFamily="2" charset="-122"/>
              </a:rPr>
              <a:t>YB</a:t>
            </a:r>
            <a:r>
              <a:rPr lang="zh-CN" altLang="en-US" sz="2400" b="1" dirty="0">
                <a:latin typeface="宋体" pitchFamily="2" charset="-122"/>
                <a:ea typeface="宋体" pitchFamily="2" charset="-122"/>
              </a:rPr>
              <a:t>通电，主轴电磁制动，保证上刀和换刀的顺利进行。</a:t>
            </a:r>
          </a:p>
        </p:txBody>
      </p:sp>
    </p:spTree>
    <p:extLst>
      <p:ext uri="{BB962C8B-B14F-4D97-AF65-F5344CB8AC3E}">
        <p14:creationId xmlns:p14="http://schemas.microsoft.com/office/powerpoint/2010/main" val="404660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4579"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24580" name="Rectangle 4"/>
          <p:cNvSpPr>
            <a:spLocks noChangeArrowheads="1"/>
          </p:cNvSpPr>
          <p:nvPr/>
        </p:nvSpPr>
        <p:spPr bwMode="auto">
          <a:xfrm>
            <a:off x="179388" y="1339206"/>
            <a:ext cx="695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和冷却泵电动机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的控制线路分析</a:t>
            </a:r>
          </a:p>
        </p:txBody>
      </p:sp>
      <p:sp>
        <p:nvSpPr>
          <p:cNvPr id="24581" name="Rectangle 5"/>
          <p:cNvSpPr>
            <a:spLocks noChangeArrowheads="1"/>
          </p:cNvSpPr>
          <p:nvPr/>
        </p:nvSpPr>
        <p:spPr bwMode="auto">
          <a:xfrm>
            <a:off x="250825" y="1897053"/>
            <a:ext cx="86756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0" dirty="0">
                <a:ea typeface="宋体" charset="-122"/>
              </a:rPr>
              <a:t>        </a:t>
            </a:r>
            <a:r>
              <a:rPr lang="zh-CN" altLang="en-US" sz="2400" b="1" dirty="0">
                <a:latin typeface="宋体" pitchFamily="2" charset="-122"/>
                <a:ea typeface="宋体" pitchFamily="2" charset="-122"/>
              </a:rPr>
              <a:t>主轴变速冲动：拉出变速离合器手柄，变速手柄拉出的过程中瞬时压动位置开关</a:t>
            </a:r>
            <a:r>
              <a:rPr lang="en-US" altLang="zh-CN" sz="2400" b="1" dirty="0">
                <a:latin typeface="宋体" pitchFamily="2" charset="-122"/>
                <a:ea typeface="宋体" pitchFamily="2" charset="-122"/>
              </a:rPr>
              <a:t>SQ5</a:t>
            </a:r>
            <a:r>
              <a:rPr lang="zh-CN" altLang="en-US" sz="2400" b="1" dirty="0">
                <a:latin typeface="宋体" pitchFamily="2" charset="-122"/>
                <a:ea typeface="宋体" pitchFamily="2" charset="-122"/>
              </a:rPr>
              <a:t>，其动断触点切断接触器</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线圈电路，使主轴电动机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断电，然后转动变速手轮选择转速，转速选定后将变速手柄复位，变速手柄复位的过程中又瞬时压动位置开关</a:t>
            </a:r>
            <a:r>
              <a:rPr lang="en-US" altLang="zh-CN" sz="2400" b="1" dirty="0">
                <a:latin typeface="宋体" pitchFamily="2" charset="-122"/>
                <a:ea typeface="宋体" pitchFamily="2" charset="-122"/>
              </a:rPr>
              <a:t>SQ5</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SQ5</a:t>
            </a:r>
            <a:r>
              <a:rPr lang="zh-CN" altLang="en-US" sz="2400" b="1" dirty="0">
                <a:latin typeface="宋体" pitchFamily="2" charset="-122"/>
                <a:ea typeface="宋体" pitchFamily="2" charset="-122"/>
              </a:rPr>
              <a:t>的动断触点断开自锁回路、动合触点接通接触器</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线圈电路，主轴电动机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作瞬时冲动</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点动</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，主轴电动机的瞬时冲动用以调整齿轮位置。齿轮进入正常啮合状态时，变速手柄可以推回原位，位置开关</a:t>
            </a:r>
            <a:r>
              <a:rPr lang="en-US" altLang="zh-CN" sz="2400" b="1" dirty="0">
                <a:latin typeface="宋体" pitchFamily="2" charset="-122"/>
                <a:ea typeface="宋体" pitchFamily="2" charset="-122"/>
              </a:rPr>
              <a:t>SQ5</a:t>
            </a:r>
            <a:r>
              <a:rPr lang="zh-CN" altLang="en-US" sz="2400" b="1" dirty="0">
                <a:latin typeface="宋体" pitchFamily="2" charset="-122"/>
                <a:ea typeface="宋体" pitchFamily="2" charset="-122"/>
              </a:rPr>
              <a:t>复位，接触器</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线圈断电，主轴电动机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停止，变速冲动过程结束。</a:t>
            </a:r>
          </a:p>
        </p:txBody>
      </p:sp>
    </p:spTree>
    <p:extLst>
      <p:ext uri="{BB962C8B-B14F-4D97-AF65-F5344CB8AC3E}">
        <p14:creationId xmlns:p14="http://schemas.microsoft.com/office/powerpoint/2010/main" val="875839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5603"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a:t>
            </a:r>
            <a:r>
              <a:rPr lang="en-US" altLang="en-US" sz="2000" dirty="0" smtClean="0"/>
              <a:t>路分析</a:t>
            </a:r>
            <a:endParaRPr lang="ko-KR" altLang="en-US" sz="2000" dirty="0" smtClean="0">
              <a:ea typeface="Gulim" pitchFamily="34" charset="-127"/>
            </a:endParaRPr>
          </a:p>
        </p:txBody>
      </p:sp>
      <p:sp>
        <p:nvSpPr>
          <p:cNvPr id="25604" name="Rectangle 4"/>
          <p:cNvSpPr>
            <a:spLocks noChangeArrowheads="1"/>
          </p:cNvSpPr>
          <p:nvPr/>
        </p:nvSpPr>
        <p:spPr bwMode="auto">
          <a:xfrm>
            <a:off x="179388" y="133920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en-US" sz="2400" b="1" dirty="0">
                <a:latin typeface="宋体" pitchFamily="2" charset="-122"/>
                <a:ea typeface="宋体" pitchFamily="2" charset="-122"/>
              </a:rPr>
              <a:t>4.工作台电动机M3的控制</a:t>
            </a:r>
            <a:endParaRPr lang="zh-CN" altLang="en-US" sz="2400" b="1" dirty="0">
              <a:latin typeface="宋体" pitchFamily="2" charset="-122"/>
              <a:ea typeface="宋体" pitchFamily="2" charset="-122"/>
            </a:endParaRPr>
          </a:p>
        </p:txBody>
      </p:sp>
      <p:sp>
        <p:nvSpPr>
          <p:cNvPr id="25605" name="Rectangle 5"/>
          <p:cNvSpPr>
            <a:spLocks noChangeArrowheads="1"/>
          </p:cNvSpPr>
          <p:nvPr/>
        </p:nvSpPr>
        <p:spPr bwMode="auto">
          <a:xfrm>
            <a:off x="250825" y="1963768"/>
            <a:ext cx="56165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0" dirty="0">
                <a:ea typeface="宋体" charset="-122"/>
              </a:rPr>
              <a:t>        </a:t>
            </a:r>
            <a:r>
              <a:rPr lang="zh-CN" altLang="en-US" sz="2400" b="1" dirty="0">
                <a:latin typeface="宋体" pitchFamily="2" charset="-122"/>
                <a:ea typeface="宋体" pitchFamily="2" charset="-122"/>
              </a:rPr>
              <a:t>根据工作台的顺序与互锁控制要求，工作台电动机用中间继电器</a:t>
            </a:r>
            <a:r>
              <a:rPr lang="en-US" altLang="zh-CN" sz="2400" b="1" dirty="0">
                <a:latin typeface="宋体" pitchFamily="2" charset="-122"/>
                <a:ea typeface="宋体" pitchFamily="2" charset="-122"/>
              </a:rPr>
              <a:t>KA1</a:t>
            </a:r>
            <a:r>
              <a:rPr lang="zh-CN" altLang="en-US" sz="2400" b="1" dirty="0">
                <a:latin typeface="宋体" pitchFamily="2" charset="-122"/>
                <a:ea typeface="宋体" pitchFamily="2" charset="-122"/>
              </a:rPr>
              <a:t>和</a:t>
            </a:r>
            <a:r>
              <a:rPr lang="en-US" altLang="zh-CN" sz="2400" b="1" dirty="0">
                <a:latin typeface="宋体" pitchFamily="2" charset="-122"/>
                <a:ea typeface="宋体" pitchFamily="2" charset="-122"/>
              </a:rPr>
              <a:t>KA2</a:t>
            </a:r>
            <a:r>
              <a:rPr lang="zh-CN" altLang="en-US" sz="2400" b="1" dirty="0">
                <a:latin typeface="宋体" pitchFamily="2" charset="-122"/>
                <a:ea typeface="宋体" pitchFamily="2" charset="-122"/>
              </a:rPr>
              <a:t>的动合触点作顺序控制，用旋钮开关</a:t>
            </a:r>
            <a:r>
              <a:rPr lang="en-US" altLang="zh-CN" sz="2400" b="1" dirty="0">
                <a:latin typeface="宋体" pitchFamily="2" charset="-122"/>
                <a:ea typeface="宋体" pitchFamily="2" charset="-122"/>
              </a:rPr>
              <a:t>SA3</a:t>
            </a:r>
            <a:r>
              <a:rPr lang="zh-CN" altLang="en-US" sz="2400" b="1" dirty="0">
                <a:latin typeface="宋体" pitchFamily="2" charset="-122"/>
                <a:ea typeface="宋体" pitchFamily="2" charset="-122"/>
              </a:rPr>
              <a:t>的动合触点选择圆形与矩形工作台的操作，进给控制电路如图</a:t>
            </a:r>
            <a:r>
              <a:rPr lang="en-US" altLang="zh-CN" sz="2400" b="1" dirty="0">
                <a:latin typeface="宋体" pitchFamily="2" charset="-122"/>
                <a:ea typeface="宋体" pitchFamily="2" charset="-122"/>
              </a:rPr>
              <a:t>6-10</a:t>
            </a:r>
            <a:r>
              <a:rPr lang="zh-CN" altLang="en-US" sz="2400" b="1" dirty="0">
                <a:latin typeface="宋体" pitchFamily="2" charset="-122"/>
                <a:ea typeface="宋体" pitchFamily="2" charset="-122"/>
              </a:rPr>
              <a:t>所示。矩形升降式工作台设有纵向和十字两个操作手柄，各个操作手柄在机械上分别接通各自的机械传动链，并通过挡铁压动位置开关接通相应控制电路，使工作台电动机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正转或者反转，以带动工件实现左右、前后、上下的三维空间移动，两个操作手柄实现的动作之间互锁。</a:t>
            </a:r>
          </a:p>
        </p:txBody>
      </p:sp>
      <p:pic>
        <p:nvPicPr>
          <p:cNvPr id="256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12875"/>
            <a:ext cx="298608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381924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6627" name="Rectangle 3"/>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26628" name="Rectangle 4"/>
          <p:cNvSpPr>
            <a:spLocks noChangeArrowheads="1"/>
          </p:cNvSpPr>
          <p:nvPr/>
        </p:nvSpPr>
        <p:spPr bwMode="auto">
          <a:xfrm>
            <a:off x="179388" y="133920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en-US" sz="2400" b="1" dirty="0">
                <a:latin typeface="宋体" pitchFamily="2" charset="-122"/>
                <a:ea typeface="宋体" pitchFamily="2" charset="-122"/>
              </a:rPr>
              <a:t>4.工作台电动机M3的控制</a:t>
            </a:r>
            <a:endParaRPr lang="zh-CN" altLang="en-US" sz="2400" b="1" dirty="0">
              <a:latin typeface="宋体" pitchFamily="2" charset="-122"/>
              <a:ea typeface="宋体" pitchFamily="2" charset="-122"/>
            </a:endParaRPr>
          </a:p>
        </p:txBody>
      </p:sp>
      <p:sp>
        <p:nvSpPr>
          <p:cNvPr id="26629" name="Rectangle 5"/>
          <p:cNvSpPr>
            <a:spLocks noChangeArrowheads="1"/>
          </p:cNvSpPr>
          <p:nvPr/>
        </p:nvSpPr>
        <p:spPr bwMode="auto">
          <a:xfrm>
            <a:off x="250825" y="1905000"/>
            <a:ext cx="864235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05000"/>
              </a:lnSpc>
              <a:spcBef>
                <a:spcPct val="5000"/>
              </a:spcBef>
              <a:spcAft>
                <a:spcPct val="5000"/>
              </a:spcAft>
            </a:pP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矩形工作台纵向进给控制     矩形工作台的纵向操纵手柄有左、中、右三个位置，操纵手柄扳向左、右位置时，沟通电动机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与矩形工作台的纵向传动链，并压下位置开关</a:t>
            </a:r>
            <a:r>
              <a:rPr lang="en-US" altLang="zh-CN" sz="2400" b="1" dirty="0">
                <a:latin typeface="宋体" pitchFamily="2" charset="-122"/>
                <a:ea typeface="宋体" pitchFamily="2" charset="-122"/>
              </a:rPr>
              <a:t>SQ1</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SQ2</a:t>
            </a:r>
            <a:r>
              <a:rPr lang="zh-CN" altLang="en-US" sz="2400" b="1" dirty="0">
                <a:latin typeface="宋体" pitchFamily="2" charset="-122"/>
                <a:ea typeface="宋体" pitchFamily="2" charset="-122"/>
              </a:rPr>
              <a:t>，接通接触器</a:t>
            </a:r>
            <a:r>
              <a:rPr lang="en-US" altLang="zh-CN" sz="2400" b="1" dirty="0">
                <a:latin typeface="宋体" pitchFamily="2" charset="-122"/>
                <a:ea typeface="宋体" pitchFamily="2" charset="-122"/>
              </a:rPr>
              <a:t>KM2</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的线圈电路，使工作台电动机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正转或反转，矩形工作台向左或向右进给。</a:t>
            </a:r>
          </a:p>
          <a:p>
            <a:pPr latinLnBrk="0">
              <a:lnSpc>
                <a:spcPct val="105000"/>
              </a:lnSpc>
              <a:spcBef>
                <a:spcPct val="5000"/>
              </a:spcBef>
              <a:spcAft>
                <a:spcPct val="5000"/>
              </a:spcAft>
            </a:pPr>
            <a:r>
              <a:rPr lang="zh-CN" altLang="en-US" sz="2400" b="1" dirty="0">
                <a:latin typeface="宋体" pitchFamily="2" charset="-122"/>
                <a:ea typeface="宋体" pitchFamily="2" charset="-122"/>
              </a:rPr>
              <a:t>        设纵向操作手柄在右侧位置时，沟通纵向机械传动链的同时压下位置开关</a:t>
            </a:r>
            <a:r>
              <a:rPr lang="en-US" altLang="zh-CN" sz="2400" b="1" dirty="0">
                <a:latin typeface="宋体" pitchFamily="2" charset="-122"/>
                <a:ea typeface="宋体" pitchFamily="2" charset="-122"/>
              </a:rPr>
              <a:t>SQ1</a:t>
            </a:r>
            <a:r>
              <a:rPr lang="zh-CN" altLang="en-US" sz="2400" b="1" dirty="0">
                <a:latin typeface="宋体" pitchFamily="2" charset="-122"/>
                <a:ea typeface="宋体" pitchFamily="2" charset="-122"/>
              </a:rPr>
              <a:t>，使接触器</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线圈通电，进给电动机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正转，工作台向右移动</a:t>
            </a:r>
          </a:p>
        </p:txBody>
      </p:sp>
    </p:spTree>
    <p:extLst>
      <p:ext uri="{BB962C8B-B14F-4D97-AF65-F5344CB8AC3E}">
        <p14:creationId xmlns:p14="http://schemas.microsoft.com/office/powerpoint/2010/main" val="199379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7651"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a:t>
            </a:r>
            <a:r>
              <a:rPr lang="en-US" altLang="en-US" sz="2000" dirty="0" smtClean="0"/>
              <a:t>析</a:t>
            </a:r>
            <a:endParaRPr lang="ko-KR" altLang="en-US" sz="2000" dirty="0" smtClean="0">
              <a:ea typeface="Gulim" pitchFamily="34" charset="-127"/>
            </a:endParaRPr>
          </a:p>
        </p:txBody>
      </p:sp>
      <p:sp>
        <p:nvSpPr>
          <p:cNvPr id="27652" name="Rectangle 4"/>
          <p:cNvSpPr>
            <a:spLocks noChangeArrowheads="1"/>
          </p:cNvSpPr>
          <p:nvPr/>
        </p:nvSpPr>
        <p:spPr bwMode="auto">
          <a:xfrm>
            <a:off x="179388" y="133920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en-US" sz="2400" b="1" dirty="0">
                <a:latin typeface="宋体" pitchFamily="2" charset="-122"/>
                <a:ea typeface="宋体" pitchFamily="2" charset="-122"/>
              </a:rPr>
              <a:t>4.工作台电动机M3的控制</a:t>
            </a:r>
            <a:endParaRPr lang="zh-CN" altLang="en-US" sz="2400" b="1" dirty="0">
              <a:latin typeface="宋体" pitchFamily="2" charset="-122"/>
              <a:ea typeface="宋体" pitchFamily="2" charset="-122"/>
            </a:endParaRPr>
          </a:p>
        </p:txBody>
      </p:sp>
      <p:sp>
        <p:nvSpPr>
          <p:cNvPr id="27653" name="Rectangle 5"/>
          <p:cNvSpPr>
            <a:spLocks noChangeArrowheads="1"/>
          </p:cNvSpPr>
          <p:nvPr/>
        </p:nvSpPr>
        <p:spPr bwMode="auto">
          <a:xfrm>
            <a:off x="323850" y="1792288"/>
            <a:ext cx="86423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05000"/>
              </a:lnSpc>
              <a:spcBef>
                <a:spcPct val="5000"/>
              </a:spcBef>
              <a:spcAft>
                <a:spcPct val="5000"/>
              </a:spcAft>
            </a:pP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(2)</a:t>
            </a:r>
            <a:r>
              <a:rPr lang="en-US" altLang="zh-CN" sz="2400" b="1" dirty="0" err="1">
                <a:latin typeface="宋体" pitchFamily="2" charset="-122"/>
                <a:ea typeface="宋体" pitchFamily="2" charset="-122"/>
              </a:rPr>
              <a:t>矩形工作台横向和升降运动控制</a:t>
            </a:r>
            <a:r>
              <a:rPr lang="en-US" altLang="zh-CN" sz="2400" b="1" dirty="0">
                <a:latin typeface="宋体" pitchFamily="2" charset="-122"/>
                <a:ea typeface="宋体" pitchFamily="2" charset="-122"/>
              </a:rPr>
              <a:t>    </a:t>
            </a:r>
            <a:r>
              <a:rPr lang="en-US" altLang="zh-CN" sz="2400" b="1" dirty="0" err="1">
                <a:latin typeface="宋体" pitchFamily="2" charset="-122"/>
                <a:ea typeface="宋体" pitchFamily="2" charset="-122"/>
              </a:rPr>
              <a:t>矩形工作台的横向和升降运动设有两套机械联动的十字操纵手柄，用以实现两地操纵，十字手柄有上下、前后及中间</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零位</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五个工作位置，十字手柄在前、后位置沟通横向机械传动链，在上、下位置沟通垂直机械传动链。手柄扳向下</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升降</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或右</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横向</a:t>
            </a:r>
            <a:r>
              <a:rPr lang="en-US" altLang="zh-CN" sz="2400" b="1" dirty="0">
                <a:latin typeface="宋体" pitchFamily="2" charset="-122"/>
                <a:ea typeface="宋体" pitchFamily="2" charset="-122"/>
              </a:rPr>
              <a:t>)沟通各自机械传动链的同时，压下位置开关SQ3，使KM3线圈通电，电动机M3正转，根据所沟通机械传动链的不同，工作台实现向下(</a:t>
            </a:r>
            <a:r>
              <a:rPr lang="en-US" altLang="zh-CN" sz="2400" b="1" dirty="0" err="1">
                <a:latin typeface="宋体" pitchFamily="2" charset="-122"/>
                <a:ea typeface="宋体" pitchFamily="2" charset="-122"/>
              </a:rPr>
              <a:t>垂直</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或向前</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横向</a:t>
            </a:r>
            <a:r>
              <a:rPr lang="en-US" altLang="zh-CN" sz="2400" b="1" dirty="0">
                <a:latin typeface="宋体" pitchFamily="2" charset="-122"/>
                <a:ea typeface="宋体" pitchFamily="2" charset="-122"/>
              </a:rPr>
              <a:t>)运动。手柄扳向上或左，压下位置开关SQ4，使接触器KM4线圈通电，电动机M3反转，根据沟通机械传动链的不同，工作台实现向上(</a:t>
            </a:r>
            <a:r>
              <a:rPr lang="en-US" altLang="zh-CN" sz="2400" b="1" dirty="0" err="1">
                <a:latin typeface="宋体" pitchFamily="2" charset="-122"/>
                <a:ea typeface="宋体" pitchFamily="2" charset="-122"/>
              </a:rPr>
              <a:t>垂直</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或向后</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横向</a:t>
            </a:r>
            <a:r>
              <a:rPr lang="en-US" altLang="zh-CN" sz="2400" b="1" dirty="0">
                <a:latin typeface="宋体" pitchFamily="2" charset="-122"/>
                <a:ea typeface="宋体" pitchFamily="2" charset="-122"/>
              </a:rPr>
              <a:t>)</a:t>
            </a:r>
            <a:r>
              <a:rPr lang="en-US" altLang="zh-CN" sz="2400" b="1" dirty="0" err="1">
                <a:latin typeface="宋体" pitchFamily="2" charset="-122"/>
                <a:ea typeface="宋体" pitchFamily="2" charset="-122"/>
              </a:rPr>
              <a:t>运动</a:t>
            </a:r>
            <a:r>
              <a:rPr lang="en-US" altLang="zh-CN" sz="2400" b="1" dirty="0">
                <a:latin typeface="宋体" pitchFamily="2" charset="-122"/>
                <a:ea typeface="宋体" pitchFamily="2" charset="-122"/>
              </a:rPr>
              <a:t>。</a:t>
            </a:r>
          </a:p>
        </p:txBody>
      </p:sp>
    </p:spTree>
    <p:extLst>
      <p:ext uri="{BB962C8B-B14F-4D97-AF65-F5344CB8AC3E}">
        <p14:creationId xmlns:p14="http://schemas.microsoft.com/office/powerpoint/2010/main" val="56068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8675" name="Rectangle 3"/>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28676" name="Rectangle 4"/>
          <p:cNvSpPr>
            <a:spLocks noChangeArrowheads="1"/>
          </p:cNvSpPr>
          <p:nvPr/>
        </p:nvSpPr>
        <p:spPr bwMode="auto">
          <a:xfrm>
            <a:off x="179388" y="1148177"/>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en-US" sz="2400" b="1" dirty="0">
                <a:latin typeface="宋体" pitchFamily="2" charset="-122"/>
                <a:ea typeface="宋体" pitchFamily="2" charset="-122"/>
              </a:rPr>
              <a:t>4.工作台电动机M3的控制</a:t>
            </a:r>
            <a:endParaRPr lang="zh-CN" altLang="en-US" sz="2400" b="1" dirty="0">
              <a:latin typeface="宋体" pitchFamily="2" charset="-122"/>
              <a:ea typeface="宋体" pitchFamily="2" charset="-122"/>
            </a:endParaRPr>
          </a:p>
        </p:txBody>
      </p:sp>
      <p:sp>
        <p:nvSpPr>
          <p:cNvPr id="28677" name="Rectangle 5"/>
          <p:cNvSpPr>
            <a:spLocks noChangeArrowheads="1"/>
          </p:cNvSpPr>
          <p:nvPr/>
        </p:nvSpPr>
        <p:spPr bwMode="auto">
          <a:xfrm>
            <a:off x="323850" y="1844675"/>
            <a:ext cx="8642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05000"/>
              </a:lnSpc>
              <a:spcBef>
                <a:spcPct val="5000"/>
              </a:spcBef>
              <a:spcAft>
                <a:spcPct val="5000"/>
              </a:spcAft>
            </a:pP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工作台快速移动</a:t>
            </a:r>
          </a:p>
          <a:p>
            <a:pPr latinLnBrk="0">
              <a:lnSpc>
                <a:spcPct val="105000"/>
              </a:lnSpc>
              <a:spcBef>
                <a:spcPct val="5000"/>
              </a:spcBef>
              <a:spcAft>
                <a:spcPct val="5000"/>
              </a:spcAft>
            </a:pPr>
            <a:r>
              <a:rPr lang="zh-CN" altLang="en-US" sz="2400" b="1" dirty="0">
                <a:latin typeface="宋体" pitchFamily="2" charset="-122"/>
                <a:ea typeface="宋体" pitchFamily="2" charset="-122"/>
              </a:rPr>
              <a:t>工作台在工进过程中，接触器</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KM4</a:t>
            </a:r>
            <a:r>
              <a:rPr lang="zh-CN" altLang="en-US" sz="2400" b="1" dirty="0">
                <a:latin typeface="宋体" pitchFamily="2" charset="-122"/>
                <a:ea typeface="宋体" pitchFamily="2" charset="-122"/>
              </a:rPr>
              <a:t>线圈通电，按下快速移动按钮</a:t>
            </a:r>
            <a:r>
              <a:rPr lang="en-US" altLang="zh-CN" sz="2400" b="1" dirty="0">
                <a:latin typeface="宋体" pitchFamily="2" charset="-122"/>
                <a:ea typeface="宋体" pitchFamily="2" charset="-122"/>
              </a:rPr>
              <a:t>SB5</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SB6</a:t>
            </a:r>
            <a:r>
              <a:rPr lang="zh-CN" altLang="en-US" sz="2400" b="1" dirty="0">
                <a:latin typeface="宋体" pitchFamily="2" charset="-122"/>
                <a:ea typeface="宋体" pitchFamily="2" charset="-122"/>
              </a:rPr>
              <a:t>，中间继电器</a:t>
            </a:r>
            <a:r>
              <a:rPr lang="en-US" altLang="zh-CN" sz="2400" b="1" dirty="0">
                <a:latin typeface="宋体" pitchFamily="2" charset="-122"/>
                <a:ea typeface="宋体" pitchFamily="2" charset="-122"/>
              </a:rPr>
              <a:t>KA2</a:t>
            </a:r>
            <a:r>
              <a:rPr lang="zh-CN" altLang="en-US" sz="2400" b="1" dirty="0">
                <a:latin typeface="宋体" pitchFamily="2" charset="-122"/>
                <a:ea typeface="宋体" pitchFamily="2" charset="-122"/>
              </a:rPr>
              <a:t>线圈通电，其动断触点使工进电磁离合器的电磁铁</a:t>
            </a:r>
            <a:r>
              <a:rPr lang="en-US" altLang="zh-CN" sz="2400" b="1" dirty="0">
                <a:latin typeface="宋体" pitchFamily="2" charset="-122"/>
                <a:ea typeface="宋体" pitchFamily="2" charset="-122"/>
              </a:rPr>
              <a:t>YC1</a:t>
            </a:r>
            <a:r>
              <a:rPr lang="zh-CN" altLang="en-US" sz="2400" b="1" dirty="0">
                <a:latin typeface="宋体" pitchFamily="2" charset="-122"/>
                <a:ea typeface="宋体" pitchFamily="2" charset="-122"/>
              </a:rPr>
              <a:t>线圈断电，其动合触点使快进电磁离合器的电磁铁</a:t>
            </a:r>
            <a:r>
              <a:rPr lang="en-US" altLang="zh-CN" sz="2400" b="1" dirty="0">
                <a:latin typeface="宋体" pitchFamily="2" charset="-122"/>
                <a:ea typeface="宋体" pitchFamily="2" charset="-122"/>
              </a:rPr>
              <a:t>YC2</a:t>
            </a:r>
            <a:r>
              <a:rPr lang="zh-CN" altLang="en-US" sz="2400" b="1" dirty="0">
                <a:latin typeface="宋体" pitchFamily="2" charset="-122"/>
                <a:ea typeface="宋体" pitchFamily="2" charset="-122"/>
              </a:rPr>
              <a:t>线圈通电，工作台沿工进方向快速进给。松开按钮</a:t>
            </a:r>
            <a:r>
              <a:rPr lang="en-US" altLang="zh-CN" sz="2400" b="1" dirty="0">
                <a:latin typeface="宋体" pitchFamily="2" charset="-122"/>
                <a:ea typeface="宋体" pitchFamily="2" charset="-122"/>
              </a:rPr>
              <a:t>SB5</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SB6</a:t>
            </a:r>
            <a:r>
              <a:rPr lang="zh-CN" altLang="en-US" sz="2400" b="1" dirty="0">
                <a:latin typeface="宋体" pitchFamily="2" charset="-122"/>
                <a:ea typeface="宋体" pitchFamily="2" charset="-122"/>
              </a:rPr>
              <a:t>，中间继电器</a:t>
            </a:r>
            <a:r>
              <a:rPr lang="en-US" altLang="zh-CN" sz="2400" b="1" dirty="0">
                <a:latin typeface="宋体" pitchFamily="2" charset="-122"/>
                <a:ea typeface="宋体" pitchFamily="2" charset="-122"/>
              </a:rPr>
              <a:t>KA2</a:t>
            </a:r>
            <a:r>
              <a:rPr lang="zh-CN" altLang="en-US" sz="2400" b="1" dirty="0">
                <a:latin typeface="宋体" pitchFamily="2" charset="-122"/>
                <a:ea typeface="宋体" pitchFamily="2" charset="-122"/>
              </a:rPr>
              <a:t>线圈断电，电磁离合器电磁铁</a:t>
            </a:r>
            <a:r>
              <a:rPr lang="en-US" altLang="zh-CN" sz="2400" b="1" dirty="0">
                <a:latin typeface="宋体" pitchFamily="2" charset="-122"/>
                <a:ea typeface="宋体" pitchFamily="2" charset="-122"/>
              </a:rPr>
              <a:t>YC1</a:t>
            </a:r>
            <a:r>
              <a:rPr lang="zh-CN" altLang="en-US" sz="2400" b="1" dirty="0">
                <a:latin typeface="宋体" pitchFamily="2" charset="-122"/>
                <a:ea typeface="宋体" pitchFamily="2" charset="-122"/>
              </a:rPr>
              <a:t>线圈通电、</a:t>
            </a:r>
            <a:r>
              <a:rPr lang="en-US" altLang="zh-CN" sz="2400" b="1" dirty="0">
                <a:latin typeface="宋体" pitchFamily="2" charset="-122"/>
                <a:ea typeface="宋体" pitchFamily="2" charset="-122"/>
              </a:rPr>
              <a:t>YC2</a:t>
            </a:r>
            <a:r>
              <a:rPr lang="zh-CN" altLang="en-US" sz="2400" b="1" dirty="0">
                <a:latin typeface="宋体" pitchFamily="2" charset="-122"/>
                <a:ea typeface="宋体" pitchFamily="2" charset="-122"/>
              </a:rPr>
              <a:t>线圈断电，工作台恢复工进。</a:t>
            </a:r>
          </a:p>
        </p:txBody>
      </p:sp>
    </p:spTree>
    <p:extLst>
      <p:ext uri="{BB962C8B-B14F-4D97-AF65-F5344CB8AC3E}">
        <p14:creationId xmlns:p14="http://schemas.microsoft.com/office/powerpoint/2010/main" val="1685973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29699"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29700" name="Rectangle 4"/>
          <p:cNvSpPr>
            <a:spLocks noChangeArrowheads="1"/>
          </p:cNvSpPr>
          <p:nvPr/>
        </p:nvSpPr>
        <p:spPr bwMode="auto">
          <a:xfrm>
            <a:off x="179388" y="133920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en-US" sz="2400" b="1" dirty="0">
                <a:latin typeface="宋体" pitchFamily="2" charset="-122"/>
                <a:ea typeface="宋体" pitchFamily="2" charset="-122"/>
              </a:rPr>
              <a:t>4.工作台电动机M3的控制</a:t>
            </a:r>
            <a:endParaRPr lang="zh-CN" altLang="en-US" sz="2400" b="1" dirty="0">
              <a:latin typeface="宋体" pitchFamily="2" charset="-122"/>
              <a:ea typeface="宋体" pitchFamily="2" charset="-122"/>
            </a:endParaRPr>
          </a:p>
        </p:txBody>
      </p:sp>
      <p:sp>
        <p:nvSpPr>
          <p:cNvPr id="29701" name="Rectangle 5"/>
          <p:cNvSpPr>
            <a:spLocks noChangeArrowheads="1"/>
          </p:cNvSpPr>
          <p:nvPr/>
        </p:nvSpPr>
        <p:spPr bwMode="auto">
          <a:xfrm>
            <a:off x="323850" y="1844675"/>
            <a:ext cx="864235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05000"/>
              </a:lnSpc>
              <a:spcBef>
                <a:spcPct val="5000"/>
              </a:spcBef>
              <a:spcAft>
                <a:spcPct val="5000"/>
              </a:spcAft>
            </a:pP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(4)</a:t>
            </a:r>
            <a:r>
              <a:rPr lang="en-US" altLang="zh-CN" sz="2400" b="1" dirty="0" err="1">
                <a:latin typeface="宋体" pitchFamily="2" charset="-122"/>
                <a:ea typeface="宋体" pitchFamily="2" charset="-122"/>
              </a:rPr>
              <a:t>圆工作台回转运动</a:t>
            </a:r>
            <a:endParaRPr lang="en-US" altLang="zh-CN" sz="2400" b="1" dirty="0">
              <a:latin typeface="宋体" pitchFamily="2" charset="-122"/>
              <a:ea typeface="宋体" pitchFamily="2" charset="-122"/>
            </a:endParaRPr>
          </a:p>
          <a:p>
            <a:pPr latinLnBrk="0">
              <a:lnSpc>
                <a:spcPct val="105000"/>
              </a:lnSpc>
              <a:spcBef>
                <a:spcPct val="5000"/>
              </a:spcBef>
              <a:spcAft>
                <a:spcPct val="5000"/>
              </a:spcAft>
            </a:pPr>
            <a:r>
              <a:rPr lang="en-US" altLang="zh-CN" sz="2400" b="1" dirty="0">
                <a:latin typeface="宋体" pitchFamily="2" charset="-122"/>
                <a:ea typeface="宋体" pitchFamily="2" charset="-122"/>
              </a:rPr>
              <a:t>转动圆形和矩形工作台选择的旋钮开关SA3，圆工作台控制等效电路如图6-10所示，控制电流经位置开关SQ1～SQ4的动断触点使接触器KM3线圈通电，电动机M3正转，圆形工作台回转。此时要求纵向和十字操作手柄均在中间零位，否则接触器KM3线圈不能通电，回转运动将停止，满足系统的互锁保护要求。</a:t>
            </a:r>
          </a:p>
        </p:txBody>
      </p:sp>
    </p:spTree>
    <p:extLst>
      <p:ext uri="{BB962C8B-B14F-4D97-AF65-F5344CB8AC3E}">
        <p14:creationId xmlns:p14="http://schemas.microsoft.com/office/powerpoint/2010/main" val="2369973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30723"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30724" name="Rectangle 4"/>
          <p:cNvSpPr>
            <a:spLocks noChangeArrowheads="1"/>
          </p:cNvSpPr>
          <p:nvPr/>
        </p:nvSpPr>
        <p:spPr bwMode="auto">
          <a:xfrm>
            <a:off x="179388" y="1339206"/>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r>
              <a:rPr lang="en-US" altLang="en-US" sz="2400" b="1" dirty="0">
                <a:latin typeface="宋体" pitchFamily="2" charset="-122"/>
                <a:ea typeface="宋体" pitchFamily="2" charset="-122"/>
              </a:rPr>
              <a:t>4.工作台电动机M3的控制</a:t>
            </a:r>
            <a:endParaRPr lang="zh-CN" altLang="en-US" sz="2400" b="1" dirty="0">
              <a:latin typeface="宋体" pitchFamily="2" charset="-122"/>
              <a:ea typeface="宋体" pitchFamily="2" charset="-122"/>
            </a:endParaRPr>
          </a:p>
        </p:txBody>
      </p:sp>
      <p:sp>
        <p:nvSpPr>
          <p:cNvPr id="30725" name="Rectangle 5"/>
          <p:cNvSpPr>
            <a:spLocks noChangeArrowheads="1"/>
          </p:cNvSpPr>
          <p:nvPr/>
        </p:nvSpPr>
        <p:spPr bwMode="auto">
          <a:xfrm>
            <a:off x="323850" y="1863725"/>
            <a:ext cx="86423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05000"/>
              </a:lnSpc>
              <a:spcBef>
                <a:spcPct val="5000"/>
              </a:spcBef>
              <a:spcAft>
                <a:spcPct val="5000"/>
              </a:spcAft>
            </a:pP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(5)</a:t>
            </a:r>
            <a:r>
              <a:rPr lang="zh-CN" altLang="en-US" sz="2400" b="1" dirty="0">
                <a:latin typeface="宋体" pitchFamily="2" charset="-122"/>
                <a:ea typeface="宋体" pitchFamily="2" charset="-122"/>
              </a:rPr>
              <a:t>工作台电动机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的变速冲动     工作台的变速冲动原理与主轴变速冲动相同，变速时拉出蘑菇形变速手轮选择转速，然后将变速手轮复位，在变速手轮复位过程中瞬时压动位置开关</a:t>
            </a:r>
            <a:r>
              <a:rPr lang="en-US" altLang="zh-CN" sz="2400" b="1" dirty="0">
                <a:latin typeface="宋体" pitchFamily="2" charset="-122"/>
                <a:ea typeface="宋体" pitchFamily="2" charset="-122"/>
              </a:rPr>
              <a:t>SQ6</a:t>
            </a:r>
            <a:r>
              <a:rPr lang="zh-CN" altLang="en-US" sz="2400" b="1" dirty="0">
                <a:latin typeface="宋体" pitchFamily="2" charset="-122"/>
                <a:ea typeface="宋体" pitchFamily="2" charset="-122"/>
              </a:rPr>
              <a:t>，其动断触点切断自锁回路，其动合触点接通</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线圈电路，电动机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瞬时通电冲动。变速手轮复位后，位置开关</a:t>
            </a:r>
            <a:r>
              <a:rPr lang="en-US" altLang="zh-CN" sz="2400" b="1" dirty="0">
                <a:latin typeface="宋体" pitchFamily="2" charset="-122"/>
                <a:ea typeface="宋体" pitchFamily="2" charset="-122"/>
              </a:rPr>
              <a:t>SQ6</a:t>
            </a:r>
            <a:r>
              <a:rPr lang="zh-CN" altLang="en-US" sz="2400" b="1" dirty="0">
                <a:latin typeface="宋体" pitchFamily="2" charset="-122"/>
                <a:ea typeface="宋体" pitchFamily="2" charset="-122"/>
              </a:rPr>
              <a:t>复位，一次变速冲动结束。与主轴变速冲动操作相同，一次不到位，需要立即拉出变速手轮，再次重复进行复位操作，直至齿轮啮合良好进入正常工作。</a:t>
            </a:r>
          </a:p>
          <a:p>
            <a:pPr latinLnBrk="0">
              <a:lnSpc>
                <a:spcPct val="105000"/>
              </a:lnSpc>
              <a:spcBef>
                <a:spcPct val="5000"/>
              </a:spcBef>
              <a:spcAft>
                <a:spcPct val="5000"/>
              </a:spcAft>
            </a:pPr>
            <a:r>
              <a:rPr lang="en-US" altLang="zh-CN" sz="2400" b="0" dirty="0">
                <a:ea typeface="宋体" charset="-122"/>
              </a:rPr>
              <a:t>。</a:t>
            </a:r>
          </a:p>
        </p:txBody>
      </p:sp>
    </p:spTree>
    <p:extLst>
      <p:ext uri="{BB962C8B-B14F-4D97-AF65-F5344CB8AC3E}">
        <p14:creationId xmlns:p14="http://schemas.microsoft.com/office/powerpoint/2010/main" val="329272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a:ea typeface="宋体" charset="-122"/>
              </a:rPr>
              <a:t>拓展任务</a:t>
            </a:r>
            <a:endParaRPr lang="en-US" altLang="zh-CN" sz="2800" b="1">
              <a:ea typeface="宋体" charset="-122"/>
            </a:endParaRPr>
          </a:p>
        </p:txBody>
      </p:sp>
      <p:sp>
        <p:nvSpPr>
          <p:cNvPr id="31747"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31748" name="Rectangle 4"/>
          <p:cNvSpPr>
            <a:spLocks noChangeArrowheads="1"/>
          </p:cNvSpPr>
          <p:nvPr/>
        </p:nvSpPr>
        <p:spPr bwMode="auto">
          <a:xfrm>
            <a:off x="323850" y="1538278"/>
            <a:ext cx="83518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任务要求</a:t>
            </a:r>
          </a:p>
          <a:p>
            <a:pPr latinLnBrk="0"/>
            <a:r>
              <a:rPr lang="en-US" altLang="zh-CN" sz="2400" b="1" dirty="0">
                <a:latin typeface="宋体" pitchFamily="2" charset="-122"/>
                <a:ea typeface="宋体" pitchFamily="2" charset="-122"/>
              </a:rPr>
              <a:t>    分析图6-11所示M7130型平面磨床电气控制原理图。</a:t>
            </a:r>
          </a:p>
          <a:p>
            <a:pPr latinLnBrk="0">
              <a:buFont typeface="Wingdings" pitchFamily="2" charset="2"/>
              <a:buChar char="Ø"/>
            </a:pPr>
            <a:r>
              <a:rPr lang="zh-CN" altLang="en-US" sz="2400" b="1" dirty="0">
                <a:latin typeface="宋体" pitchFamily="2" charset="-122"/>
                <a:ea typeface="宋体" pitchFamily="2" charset="-122"/>
              </a:rPr>
              <a:t>任务分析</a:t>
            </a:r>
          </a:p>
          <a:p>
            <a:pPr latinLnBrk="0"/>
            <a:r>
              <a:rPr lang="en-US" altLang="zh-CN" sz="2400" b="1" dirty="0">
                <a:latin typeface="宋体" pitchFamily="2" charset="-122"/>
                <a:ea typeface="宋体" pitchFamily="2" charset="-122"/>
              </a:rPr>
              <a:t>    磨床是一种精密机床，为保证加工精度，进给装置采用液压传动，砂轮主轴的旋转、刀具与工件的冷却分别采用单独的电动机驱动，所以M7130型平面磨床的砂轮主轴、冷却水泵和驱动工作台的液压装置分别用三台电动机拖动。 按照查线读图法，对图6-11逐一进行分析。</a:t>
            </a:r>
          </a:p>
          <a:p>
            <a:pPr latinLnBrk="0"/>
            <a:endParaRPr lang="zh-CN" altLang="en-US" sz="2400" dirty="0"/>
          </a:p>
        </p:txBody>
      </p:sp>
    </p:spTree>
    <p:extLst>
      <p:ext uri="{BB962C8B-B14F-4D97-AF65-F5344CB8AC3E}">
        <p14:creationId xmlns:p14="http://schemas.microsoft.com/office/powerpoint/2010/main" val="294695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420938"/>
            <a:ext cx="576262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3" name="Rectangle 2"/>
          <p:cNvSpPr>
            <a:spLocks noGrp="1" noChangeArrowheads="1"/>
          </p:cNvSpPr>
          <p:nvPr>
            <p:ph type="title"/>
          </p:nvPr>
        </p:nvSpPr>
        <p:spPr>
          <a:xfrm>
            <a:off x="107504" y="26269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5124" name="Rectangle 3"/>
          <p:cNvSpPr>
            <a:spLocks noGrp="1" noChangeArrowheads="1"/>
          </p:cNvSpPr>
          <p:nvPr>
            <p:ph type="body" idx="1"/>
          </p:nvPr>
        </p:nvSpPr>
        <p:spPr>
          <a:xfrm>
            <a:off x="386997" y="1268760"/>
            <a:ext cx="8748712" cy="3744912"/>
          </a:xfrm>
        </p:spPr>
        <p:txBody>
          <a:bodyPr/>
          <a:lstStyle/>
          <a:p>
            <a:pPr eaLnBrk="1" hangingPunct="1">
              <a:buFont typeface="Wingdings" pitchFamily="2" charset="2"/>
              <a:buChar char="Ø"/>
            </a:pPr>
            <a:r>
              <a:rPr lang="zh-CN" altLang="en-US" sz="2400" b="1" smtClean="0">
                <a:solidFill>
                  <a:schemeClr val="tx1"/>
                </a:solidFill>
                <a:latin typeface="宋体" pitchFamily="2" charset="-122"/>
                <a:ea typeface="宋体" pitchFamily="2" charset="-122"/>
              </a:rPr>
              <a:t>车床基本知识</a:t>
            </a:r>
          </a:p>
          <a:p>
            <a:pPr eaLnBrk="1" hangingPunct="1">
              <a:buFont typeface="Wingdings" pitchFamily="2" charset="2"/>
              <a:buNone/>
            </a:pPr>
            <a:r>
              <a:rPr lang="zh-CN" altLang="en-US" sz="2400" b="1" smtClean="0">
                <a:solidFill>
                  <a:schemeClr val="tx1"/>
                </a:solidFill>
                <a:latin typeface="宋体" pitchFamily="2" charset="-122"/>
                <a:ea typeface="宋体" pitchFamily="2" charset="-122"/>
              </a:rPr>
              <a:t>         车床被广泛用来车削外圆、内圆、端面、螺纹和定型表面，也可用钻头、铰刀等进行钻孔和铰孔。一般分为卧式车床和立式车床，常用的多为卧式车床</a:t>
            </a:r>
            <a:r>
              <a:rPr lang="zh-CN" altLang="en-US" b="1" smtClean="0">
                <a:solidFill>
                  <a:schemeClr val="tx1"/>
                </a:solidFill>
                <a:latin typeface="宋体" pitchFamily="2" charset="-122"/>
                <a:ea typeface="宋体" pitchFamily="2" charset="-122"/>
              </a:rPr>
              <a:t>。</a:t>
            </a:r>
          </a:p>
        </p:txBody>
      </p:sp>
      <p:sp>
        <p:nvSpPr>
          <p:cNvPr id="5125" name="Rectangle 4"/>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Tree>
    <p:extLst>
      <p:ext uri="{BB962C8B-B14F-4D97-AF65-F5344CB8AC3E}">
        <p14:creationId xmlns:p14="http://schemas.microsoft.com/office/powerpoint/2010/main" val="507246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32771" name="Rectangle 3"/>
          <p:cNvSpPr>
            <a:spLocks noGrp="1" noChangeArrowheads="1"/>
          </p:cNvSpPr>
          <p:nvPr>
            <p:ph type="title"/>
          </p:nvPr>
        </p:nvSpPr>
        <p:spPr>
          <a:xfrm>
            <a:off x="179388" y="333375"/>
            <a:ext cx="8785225" cy="609600"/>
          </a:xfrm>
          <a:noFill/>
        </p:spPr>
        <p:txBody>
          <a:bodyPr>
            <a:normAutofit fontScale="90000"/>
          </a:bodyPr>
          <a:lstStyle/>
          <a:p>
            <a:pPr eaLnBrk="1" hangingPunct="1"/>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6650"/>
            <a:ext cx="88011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3" name="Rectangle 6"/>
          <p:cNvSpPr>
            <a:spLocks noChangeArrowheads="1"/>
          </p:cNvSpPr>
          <p:nvPr/>
        </p:nvSpPr>
        <p:spPr bwMode="auto">
          <a:xfrm>
            <a:off x="2727325" y="6237288"/>
            <a:ext cx="3357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latinLnBrk="0"/>
            <a:r>
              <a:rPr lang="en-US" altLang="zh-CN"/>
              <a:t>图6-11  M7130型平面磨床电气控制原理图。</a:t>
            </a:r>
          </a:p>
        </p:txBody>
      </p:sp>
    </p:spTree>
    <p:extLst>
      <p:ext uri="{BB962C8B-B14F-4D97-AF65-F5344CB8AC3E}">
        <p14:creationId xmlns:p14="http://schemas.microsoft.com/office/powerpoint/2010/main" val="3057060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33795"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33796" name="Rectangle 4"/>
          <p:cNvSpPr>
            <a:spLocks noChangeArrowheads="1"/>
          </p:cNvSpPr>
          <p:nvPr/>
        </p:nvSpPr>
        <p:spPr bwMode="auto">
          <a:xfrm>
            <a:off x="323850" y="1168946"/>
            <a:ext cx="835183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任务分析</a:t>
            </a:r>
          </a:p>
          <a:p>
            <a:pPr latinLnBrk="0">
              <a:buFont typeface="Wingdings" pitchFamily="2" charset="2"/>
              <a:buNone/>
            </a:pPr>
            <a:r>
              <a:rPr lang="zh-CN" altLang="en-US" sz="2400" b="1" dirty="0">
                <a:latin typeface="宋体" pitchFamily="2" charset="-122"/>
                <a:ea typeface="宋体" pitchFamily="2" charset="-122"/>
              </a:rPr>
              <a:t>电气控制的主要要求如下：</a:t>
            </a:r>
          </a:p>
          <a:p>
            <a:pPr latinLnBrk="0">
              <a:buFont typeface="Wingdings" pitchFamily="2" charset="2"/>
              <a:buNone/>
            </a:pP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砂轮电动机、水泵电动机、液压泵电动机在电气上均要求单向转动。</a:t>
            </a:r>
          </a:p>
          <a:p>
            <a:pPr latinLnBrk="0">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使用电磁吸盘的正常工作和不用电磁吸盘的机床调整时，各运动部件均能动作。</a:t>
            </a:r>
          </a:p>
          <a:p>
            <a:pPr latinLnBrk="0">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具有完善的电路保护环节，如短路、过载、零压和电磁吸盘的欠流保护等，以保护电路的安全运行，以及在电磁吸力足够大时才能开动机床的各台电动机。</a:t>
            </a:r>
          </a:p>
          <a:p>
            <a:pPr latinLnBrk="0">
              <a:buFont typeface="Wingdings" pitchFamily="2" charset="2"/>
              <a:buNone/>
            </a:pPr>
            <a:r>
              <a:rPr lang="en-US" altLang="zh-CN" sz="2400" b="1" dirty="0">
                <a:latin typeface="宋体" pitchFamily="2" charset="-122"/>
                <a:ea typeface="宋体" pitchFamily="2" charset="-122"/>
              </a:rPr>
              <a:t>(4)</a:t>
            </a:r>
            <a:r>
              <a:rPr lang="zh-CN" altLang="en-US" sz="2400" b="1" dirty="0">
                <a:latin typeface="宋体" pitchFamily="2" charset="-122"/>
                <a:ea typeface="宋体" pitchFamily="2" charset="-122"/>
              </a:rPr>
              <a:t>电磁吸盘具有吸持、松开工件，并使工件去磁的控制环节。</a:t>
            </a:r>
          </a:p>
          <a:p>
            <a:pPr latinLnBrk="0"/>
            <a:endParaRPr lang="zh-CN" altLang="en-US" sz="2400" b="1" dirty="0">
              <a:latin typeface="宋体" pitchFamily="2" charset="-122"/>
              <a:ea typeface="宋体" pitchFamily="2" charset="-122"/>
            </a:endParaRPr>
          </a:p>
        </p:txBody>
      </p:sp>
    </p:spTree>
    <p:extLst>
      <p:ext uri="{BB962C8B-B14F-4D97-AF65-F5344CB8AC3E}">
        <p14:creationId xmlns:p14="http://schemas.microsoft.com/office/powerpoint/2010/main" val="2863934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34819" name="Rectangle 3"/>
          <p:cNvSpPr>
            <a:spLocks noGrp="1" noChangeArrowheads="1"/>
          </p:cNvSpPr>
          <p:nvPr>
            <p:ph type="title"/>
          </p:nvPr>
        </p:nvSpPr>
        <p:spPr>
          <a:xfrm>
            <a:off x="179388" y="333375"/>
            <a:ext cx="8785225" cy="609600"/>
          </a:xfrm>
          <a:noFill/>
        </p:spPr>
        <p:txBody>
          <a:bodyPr/>
          <a:lstStyle/>
          <a:p>
            <a:pPr eaLnBrk="1" hangingPunct="1"/>
            <a:r>
              <a:rPr lang="en-US" altLang="en-US" sz="2000" dirty="0" smtClean="0"/>
              <a:t>                      </a:t>
            </a:r>
            <a:r>
              <a:rPr lang="en-US" altLang="en-US" sz="2000" b="1" dirty="0" err="1" smtClean="0">
                <a:solidFill>
                  <a:schemeClr val="tx1"/>
                </a:solidFill>
                <a:latin typeface="宋体" pitchFamily="2" charset="-122"/>
                <a:ea typeface="宋体" pitchFamily="2" charset="-122"/>
              </a:rPr>
              <a:t>工作任务二</a:t>
            </a:r>
            <a:r>
              <a:rPr lang="en-US" altLang="en-US" sz="2000" b="1" dirty="0" smtClean="0">
                <a:solidFill>
                  <a:schemeClr val="tx1"/>
                </a:solidFill>
                <a:latin typeface="宋体" pitchFamily="2" charset="-122"/>
                <a:ea typeface="宋体" pitchFamily="2" charset="-122"/>
              </a:rPr>
              <a:t>   </a:t>
            </a:r>
            <a:r>
              <a:rPr lang="en-US" altLang="en-US" sz="2000" b="1" dirty="0" smtClean="0">
                <a:solidFill>
                  <a:schemeClr val="tx1"/>
                </a:solidFill>
                <a:latin typeface="宋体" pitchFamily="2" charset="-122"/>
                <a:ea typeface="宋体" pitchFamily="2" charset="-122"/>
              </a:rPr>
              <a:t>XA6132型卧式万能铣床电气控制电路分析</a:t>
            </a:r>
            <a:endParaRPr lang="ko-KR" altLang="en-US" sz="2000" b="1" dirty="0" smtClean="0">
              <a:solidFill>
                <a:schemeClr val="tx1"/>
              </a:solidFill>
              <a:latin typeface="宋体" pitchFamily="2" charset="-122"/>
              <a:ea typeface="Gulim" pitchFamily="34" charset="-127"/>
            </a:endParaRPr>
          </a:p>
        </p:txBody>
      </p:sp>
      <p:sp>
        <p:nvSpPr>
          <p:cNvPr id="34820" name="Rectangle 4"/>
          <p:cNvSpPr>
            <a:spLocks noChangeArrowheads="1"/>
          </p:cNvSpPr>
          <p:nvPr/>
        </p:nvSpPr>
        <p:spPr bwMode="auto">
          <a:xfrm>
            <a:off x="179388" y="1327617"/>
            <a:ext cx="835183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控制电路分析</a:t>
            </a:r>
          </a:p>
          <a:p>
            <a:pPr latinLnBrk="0">
              <a:buFont typeface="Wingdings" pitchFamily="2" charset="2"/>
              <a:buNone/>
            </a:pPr>
            <a:r>
              <a:rPr lang="zh-CN" altLang="en-US" sz="2400" b="1" dirty="0">
                <a:latin typeface="宋体" pitchFamily="2" charset="-122"/>
                <a:ea typeface="宋体" pitchFamily="2" charset="-122"/>
              </a:rPr>
              <a:t>        控制线路分为电动机控制线路、电磁吸盘线圈的直流供电电路和工作照明三部分。</a:t>
            </a:r>
          </a:p>
          <a:p>
            <a:pPr latinLnBrk="0">
              <a:buFont typeface="Wingdings" pitchFamily="2" charset="2"/>
              <a:buNone/>
            </a:pPr>
            <a:endParaRPr lang="zh-CN" altLang="en-US" sz="2400" dirty="0"/>
          </a:p>
          <a:p>
            <a:pPr latinLnBrk="0"/>
            <a:endParaRPr lang="zh-CN" altLang="en-US" sz="2400" dirty="0"/>
          </a:p>
        </p:txBody>
      </p:sp>
      <p:sp>
        <p:nvSpPr>
          <p:cNvPr id="34821" name="Rectangle 5"/>
          <p:cNvSpPr>
            <a:spLocks noChangeArrowheads="1"/>
          </p:cNvSpPr>
          <p:nvPr/>
        </p:nvSpPr>
        <p:spPr bwMode="auto">
          <a:xfrm>
            <a:off x="323850" y="2615675"/>
            <a:ext cx="82089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0" dirty="0">
                <a:ea typeface="宋体" charset="-122"/>
              </a:rPr>
              <a:t>    </a:t>
            </a:r>
            <a:r>
              <a:rPr lang="zh-CN" altLang="en-US" sz="2400" b="1" dirty="0">
                <a:latin typeface="宋体" pitchFamily="2" charset="-122"/>
                <a:ea typeface="宋体" pitchFamily="2" charset="-122"/>
              </a:rPr>
              <a:t>按动起动按钮</a:t>
            </a:r>
            <a:r>
              <a:rPr lang="en-US" altLang="zh-CN" sz="2400" b="1" dirty="0">
                <a:latin typeface="宋体" pitchFamily="2" charset="-122"/>
                <a:ea typeface="宋体" pitchFamily="2" charset="-122"/>
              </a:rPr>
              <a:t>SB2</a:t>
            </a:r>
            <a:r>
              <a:rPr lang="zh-CN" altLang="en-US" sz="2400" b="1" dirty="0">
                <a:latin typeface="宋体" pitchFamily="2" charset="-122"/>
                <a:ea typeface="宋体" pitchFamily="2" charset="-122"/>
              </a:rPr>
              <a:t>，接触器</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线圈通电自锁，电动机起动工作。控制按钮</a:t>
            </a:r>
            <a:r>
              <a:rPr lang="en-US" altLang="zh-CN" sz="2400" b="1" dirty="0">
                <a:latin typeface="宋体" pitchFamily="2" charset="-122"/>
                <a:ea typeface="宋体" pitchFamily="2" charset="-122"/>
              </a:rPr>
              <a:t>SB1</a:t>
            </a:r>
            <a:r>
              <a:rPr lang="zh-CN" altLang="en-US" sz="2400" b="1" dirty="0">
                <a:latin typeface="宋体" pitchFamily="2" charset="-122"/>
                <a:ea typeface="宋体" pitchFamily="2" charset="-122"/>
              </a:rPr>
              <a:t>（图中应该为常闭触点）用于电动机的停止控制。接触器</a:t>
            </a:r>
            <a:r>
              <a:rPr lang="en-US" altLang="zh-CN" sz="2400" b="1" dirty="0">
                <a:latin typeface="宋体" pitchFamily="2" charset="-122"/>
                <a:ea typeface="宋体" pitchFamily="2" charset="-122"/>
              </a:rPr>
              <a:t>KM2</a:t>
            </a:r>
            <a:r>
              <a:rPr lang="zh-CN" altLang="en-US" sz="2400" b="1" dirty="0">
                <a:latin typeface="宋体" pitchFamily="2" charset="-122"/>
                <a:ea typeface="宋体" pitchFamily="2" charset="-122"/>
              </a:rPr>
              <a:t>、控制按钮</a:t>
            </a:r>
            <a:r>
              <a:rPr lang="en-US" altLang="zh-CN" sz="2400" b="1" dirty="0">
                <a:latin typeface="宋体" pitchFamily="2" charset="-122"/>
                <a:ea typeface="宋体" pitchFamily="2" charset="-122"/>
              </a:rPr>
              <a:t>SB3</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SB4</a:t>
            </a:r>
            <a:r>
              <a:rPr lang="zh-CN" altLang="en-US" sz="2400" b="1" dirty="0">
                <a:latin typeface="宋体" pitchFamily="2" charset="-122"/>
                <a:ea typeface="宋体" pitchFamily="2" charset="-122"/>
              </a:rPr>
              <a:t>用于液压泵电动机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的起停控制。</a:t>
            </a:r>
          </a:p>
          <a:p>
            <a:pPr latinLnBrk="0"/>
            <a:r>
              <a:rPr lang="zh-CN" altLang="en-US" sz="2400" b="1" dirty="0">
                <a:latin typeface="宋体" pitchFamily="2" charset="-122"/>
                <a:ea typeface="宋体" pitchFamily="2" charset="-122"/>
              </a:rPr>
              <a:t>    转换开关</a:t>
            </a:r>
            <a:r>
              <a:rPr lang="en-US" altLang="zh-CN" sz="2400" b="1" dirty="0">
                <a:latin typeface="宋体" pitchFamily="2" charset="-122"/>
                <a:ea typeface="宋体" pitchFamily="2" charset="-122"/>
              </a:rPr>
              <a:t>SA1</a:t>
            </a:r>
            <a:r>
              <a:rPr lang="zh-CN" altLang="en-US" sz="2400" b="1" dirty="0">
                <a:latin typeface="宋体" pitchFamily="2" charset="-122"/>
                <a:ea typeface="宋体" pitchFamily="2" charset="-122"/>
              </a:rPr>
              <a:t>用于选择电磁吸盘的吸引和去磁。</a:t>
            </a:r>
            <a:r>
              <a:rPr lang="en-US" altLang="zh-CN" sz="2400" b="1" dirty="0">
                <a:latin typeface="宋体" pitchFamily="2" charset="-122"/>
                <a:ea typeface="宋体" pitchFamily="2" charset="-122"/>
              </a:rPr>
              <a:t>SA1</a:t>
            </a:r>
            <a:r>
              <a:rPr lang="zh-CN" altLang="en-US" sz="2400" b="1" dirty="0">
                <a:latin typeface="宋体" pitchFamily="2" charset="-122"/>
                <a:ea typeface="宋体" pitchFamily="2" charset="-122"/>
              </a:rPr>
              <a:t>在充磁的“吸”位置，切换触点</a:t>
            </a:r>
            <a:r>
              <a:rPr lang="en-US" altLang="zh-CN" sz="2400" b="1" dirty="0">
                <a:latin typeface="宋体" pitchFamily="2" charset="-122"/>
                <a:ea typeface="宋体" pitchFamily="2" charset="-122"/>
              </a:rPr>
              <a:t>1-3</a:t>
            </a:r>
            <a:r>
              <a:rPr lang="zh-CN" altLang="en-US" sz="2400" b="1" dirty="0">
                <a:latin typeface="宋体" pitchFamily="2" charset="-122"/>
                <a:ea typeface="宋体" pitchFamily="2" charset="-122"/>
              </a:rPr>
              <a:t>接通，</a:t>
            </a:r>
            <a:r>
              <a:rPr lang="en-US" altLang="zh-CN" sz="2400" b="1" dirty="0">
                <a:latin typeface="宋体" pitchFamily="2" charset="-122"/>
                <a:ea typeface="宋体" pitchFamily="2" charset="-122"/>
              </a:rPr>
              <a:t>110V</a:t>
            </a:r>
            <a:r>
              <a:rPr lang="zh-CN" altLang="en-US" sz="2400" b="1" dirty="0">
                <a:latin typeface="宋体" pitchFamily="2" charset="-122"/>
                <a:ea typeface="宋体" pitchFamily="2" charset="-122"/>
              </a:rPr>
              <a:t>直流电源加在电磁吸盘线圈上，电磁吸盘对工件产生足够大的吸力，欠电流继电器</a:t>
            </a:r>
            <a:r>
              <a:rPr lang="en-US" altLang="zh-CN" sz="2400" b="1" dirty="0">
                <a:latin typeface="宋体" pitchFamily="2" charset="-122"/>
                <a:ea typeface="宋体" pitchFamily="2" charset="-122"/>
              </a:rPr>
              <a:t>KA</a:t>
            </a:r>
            <a:r>
              <a:rPr lang="zh-CN" altLang="en-US" sz="2400" b="1" dirty="0">
                <a:latin typeface="宋体" pitchFamily="2" charset="-122"/>
                <a:ea typeface="宋体" pitchFamily="2" charset="-122"/>
              </a:rPr>
              <a:t>动作，其动合触点闭合。组合开关</a:t>
            </a:r>
            <a:r>
              <a:rPr lang="en-US" altLang="zh-CN" sz="2400" b="1" dirty="0">
                <a:latin typeface="宋体" pitchFamily="2" charset="-122"/>
                <a:ea typeface="宋体" pitchFamily="2" charset="-122"/>
              </a:rPr>
              <a:t>SA1</a:t>
            </a:r>
            <a:r>
              <a:rPr lang="zh-CN" altLang="en-US" sz="2400" b="1" dirty="0">
                <a:latin typeface="宋体" pitchFamily="2" charset="-122"/>
                <a:ea typeface="宋体" pitchFamily="2" charset="-122"/>
              </a:rPr>
              <a:t>扳到去磁位置，</a:t>
            </a:r>
            <a:r>
              <a:rPr lang="en-US" altLang="zh-CN" sz="2400" b="1" dirty="0">
                <a:latin typeface="宋体" pitchFamily="2" charset="-122"/>
                <a:ea typeface="宋体" pitchFamily="2" charset="-122"/>
              </a:rPr>
              <a:t>SA1</a:t>
            </a:r>
            <a:r>
              <a:rPr lang="zh-CN" altLang="en-US" sz="2400" b="1" dirty="0">
                <a:latin typeface="宋体" pitchFamily="2" charset="-122"/>
                <a:ea typeface="宋体" pitchFamily="2" charset="-122"/>
              </a:rPr>
              <a:t>的切换触点</a:t>
            </a:r>
            <a:r>
              <a:rPr lang="en-US" altLang="zh-CN" sz="2400" b="1" dirty="0">
                <a:latin typeface="宋体" pitchFamily="2" charset="-122"/>
                <a:ea typeface="宋体" pitchFamily="2" charset="-122"/>
              </a:rPr>
              <a:t>1-2</a:t>
            </a:r>
            <a:r>
              <a:rPr lang="zh-CN" altLang="en-US" sz="2400" b="1" dirty="0">
                <a:latin typeface="宋体" pitchFamily="2" charset="-122"/>
                <a:ea typeface="宋体" pitchFamily="2" charset="-122"/>
              </a:rPr>
              <a:t>接通，电磁吸盘</a:t>
            </a:r>
            <a:r>
              <a:rPr lang="en-US" altLang="zh-CN" sz="2400" b="1" dirty="0">
                <a:latin typeface="宋体" pitchFamily="2" charset="-122"/>
                <a:ea typeface="宋体" pitchFamily="2" charset="-122"/>
              </a:rPr>
              <a:t>CT</a:t>
            </a:r>
            <a:r>
              <a:rPr lang="zh-CN" altLang="en-US" sz="2400" b="1" dirty="0">
                <a:latin typeface="宋体" pitchFamily="2" charset="-122"/>
                <a:ea typeface="宋体" pitchFamily="2" charset="-122"/>
              </a:rPr>
              <a:t>经过电阻</a:t>
            </a:r>
            <a:r>
              <a:rPr lang="en-US" altLang="zh-CN" sz="2400" b="1" dirty="0">
                <a:latin typeface="宋体" pitchFamily="2" charset="-122"/>
                <a:ea typeface="宋体" pitchFamily="2" charset="-122"/>
              </a:rPr>
              <a:t>R2</a:t>
            </a:r>
            <a:r>
              <a:rPr lang="zh-CN" altLang="en-US" sz="2400" b="1" dirty="0">
                <a:latin typeface="宋体" pitchFamily="2" charset="-122"/>
                <a:ea typeface="宋体" pitchFamily="2" charset="-122"/>
              </a:rPr>
              <a:t>通入反向电流，电磁吸盘和工件去磁。</a:t>
            </a:r>
          </a:p>
        </p:txBody>
      </p:sp>
    </p:spTree>
    <p:extLst>
      <p:ext uri="{BB962C8B-B14F-4D97-AF65-F5344CB8AC3E}">
        <p14:creationId xmlns:p14="http://schemas.microsoft.com/office/powerpoint/2010/main" val="3641903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zh-CN" sz="2800" b="1" dirty="0">
                <a:ea typeface="宋体" charset="-122"/>
              </a:rPr>
              <a:t>知识链接</a:t>
            </a:r>
            <a:endParaRPr lang="en-US" altLang="zh-CN" sz="2800" b="1" dirty="0">
              <a:ea typeface="宋体" charset="-122"/>
            </a:endParaRPr>
          </a:p>
        </p:txBody>
      </p:sp>
      <p:sp>
        <p:nvSpPr>
          <p:cNvPr id="35843"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sp>
        <p:nvSpPr>
          <p:cNvPr id="35844" name="Rectangle 4"/>
          <p:cNvSpPr>
            <a:spLocks noChangeArrowheads="1"/>
          </p:cNvSpPr>
          <p:nvPr/>
        </p:nvSpPr>
        <p:spPr bwMode="auto">
          <a:xfrm>
            <a:off x="250825" y="1221771"/>
            <a:ext cx="83518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镗床</a:t>
            </a:r>
          </a:p>
          <a:p>
            <a:pPr latinLnBrk="0">
              <a:buFont typeface="Wingdings" pitchFamily="2" charset="2"/>
              <a:buNone/>
            </a:pPr>
            <a:r>
              <a:rPr lang="zh-CN" altLang="en-US" sz="2400" b="1" dirty="0">
                <a:latin typeface="宋体" pitchFamily="2" charset="-122"/>
                <a:ea typeface="宋体" pitchFamily="2" charset="-122"/>
              </a:rPr>
              <a:t>    机加工中使用比较普遍的机床设备，分为卧式镗床和坐式镗床两种。主要用于加工精确的孔和各孔间相互位置要求较高的零件。</a:t>
            </a:r>
          </a:p>
        </p:txBody>
      </p:sp>
      <p:sp>
        <p:nvSpPr>
          <p:cNvPr id="35845" name="Rectangle 5"/>
          <p:cNvSpPr>
            <a:spLocks noChangeArrowheads="1"/>
          </p:cNvSpPr>
          <p:nvPr/>
        </p:nvSpPr>
        <p:spPr bwMode="auto">
          <a:xfrm>
            <a:off x="5867400" y="2964111"/>
            <a:ext cx="280828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0" dirty="0">
                <a:ea typeface="宋体" charset="-122"/>
              </a:rPr>
              <a:t>    </a:t>
            </a:r>
            <a:r>
              <a:rPr lang="en-US" altLang="zh-CN" sz="2000" b="1" dirty="0">
                <a:latin typeface="宋体" pitchFamily="2" charset="-122"/>
                <a:ea typeface="宋体" pitchFamily="2" charset="-122"/>
              </a:rPr>
              <a:t>T68</a:t>
            </a:r>
            <a:r>
              <a:rPr lang="zh-CN" altLang="en-US" sz="2000" b="1" dirty="0">
                <a:latin typeface="宋体" pitchFamily="2" charset="-122"/>
                <a:ea typeface="宋体" pitchFamily="2" charset="-122"/>
              </a:rPr>
              <a:t>卧式镗床主要由床身、前立柱、镗头架</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用来安装镗杆和花盘</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、工作台、后立柱和尾架等部分组成，如图</a:t>
            </a:r>
            <a:r>
              <a:rPr lang="en-US" altLang="zh-CN" sz="2000" b="1" dirty="0">
                <a:latin typeface="宋体" pitchFamily="2" charset="-122"/>
                <a:ea typeface="宋体" pitchFamily="2" charset="-122"/>
              </a:rPr>
              <a:t>6-12</a:t>
            </a:r>
            <a:r>
              <a:rPr lang="zh-CN" altLang="en-US" sz="2000" b="1" dirty="0">
                <a:latin typeface="宋体" pitchFamily="2" charset="-122"/>
                <a:ea typeface="宋体" pitchFamily="2" charset="-122"/>
              </a:rPr>
              <a:t>所示。机加工时，工件固定在工作台上，在镗杆或花盘上固定的刀具旋转的同时，刀具或工作台进给做切削加工。</a:t>
            </a:r>
          </a:p>
        </p:txBody>
      </p:sp>
      <p:pic>
        <p:nvPicPr>
          <p:cNvPr id="358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7563"/>
            <a:ext cx="572452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585380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a:ea typeface="宋体" charset="-122"/>
              </a:rPr>
              <a:t>基本任务</a:t>
            </a:r>
            <a:endParaRPr lang="en-US" altLang="zh-CN" sz="2800" b="1">
              <a:ea typeface="宋体" charset="-122"/>
            </a:endParaRPr>
          </a:p>
        </p:txBody>
      </p:sp>
      <p:sp>
        <p:nvSpPr>
          <p:cNvPr id="36867"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sp>
        <p:nvSpPr>
          <p:cNvPr id="36868" name="Rectangle 4"/>
          <p:cNvSpPr>
            <a:spLocks noChangeArrowheads="1"/>
          </p:cNvSpPr>
          <p:nvPr/>
        </p:nvSpPr>
        <p:spPr bwMode="auto">
          <a:xfrm>
            <a:off x="250825" y="1074808"/>
            <a:ext cx="87137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任务要求</a:t>
            </a:r>
          </a:p>
          <a:p>
            <a:pPr latinLnBrk="0">
              <a:buFont typeface="Wingdings" pitchFamily="2" charset="2"/>
              <a:buNone/>
            </a:pPr>
            <a:r>
              <a:rPr lang="zh-CN" altLang="en-US" sz="2400" b="1" dirty="0">
                <a:latin typeface="宋体" pitchFamily="2" charset="-122"/>
                <a:ea typeface="宋体" pitchFamily="2" charset="-122"/>
              </a:rPr>
              <a:t>        分析图</a:t>
            </a:r>
            <a:r>
              <a:rPr lang="en-US" altLang="zh-CN" sz="2400" b="1" dirty="0">
                <a:latin typeface="宋体" pitchFamily="2" charset="-122"/>
                <a:ea typeface="宋体" pitchFamily="2" charset="-122"/>
              </a:rPr>
              <a:t>6-13</a:t>
            </a:r>
            <a:r>
              <a:rPr lang="zh-CN" altLang="en-US" sz="2400" b="1" dirty="0">
                <a:latin typeface="宋体" pitchFamily="2" charset="-122"/>
                <a:ea typeface="宋体" pitchFamily="2" charset="-122"/>
              </a:rPr>
              <a:t>所示</a:t>
            </a:r>
            <a:r>
              <a:rPr lang="en-US" altLang="zh-CN" sz="2400" b="1" dirty="0">
                <a:latin typeface="宋体" pitchFamily="2" charset="-122"/>
                <a:ea typeface="宋体" pitchFamily="2" charset="-122"/>
              </a:rPr>
              <a:t>T68</a:t>
            </a:r>
            <a:r>
              <a:rPr lang="zh-CN" altLang="en-US" sz="2400" b="1" dirty="0">
                <a:latin typeface="宋体" pitchFamily="2" charset="-122"/>
                <a:ea typeface="宋体" pitchFamily="2" charset="-122"/>
              </a:rPr>
              <a:t>卧式镗床电气控制原理图</a:t>
            </a:r>
          </a:p>
          <a:p>
            <a:pPr latinLnBrk="0">
              <a:buFont typeface="Wingdings" pitchFamily="2" charset="2"/>
              <a:buChar char="Ø"/>
            </a:pPr>
            <a:r>
              <a:rPr lang="zh-CN" altLang="en-US" sz="2400" b="1" dirty="0">
                <a:latin typeface="宋体" pitchFamily="2" charset="-122"/>
                <a:ea typeface="宋体" pitchFamily="2" charset="-122"/>
              </a:rPr>
              <a:t>任务分析</a:t>
            </a:r>
          </a:p>
          <a:p>
            <a:pPr latinLnBrk="0">
              <a:buFont typeface="Wingdings" pitchFamily="2" charset="2"/>
              <a:buNone/>
            </a:pPr>
            <a:r>
              <a:rPr lang="zh-CN" altLang="en-US" sz="2400" b="1" dirty="0">
                <a:latin typeface="宋体" pitchFamily="2" charset="-122"/>
                <a:ea typeface="宋体" pitchFamily="2" charset="-122"/>
              </a:rPr>
              <a:t>按照查线读图法，对图</a:t>
            </a:r>
            <a:r>
              <a:rPr lang="en-US" altLang="zh-CN" sz="2400" b="1" dirty="0">
                <a:latin typeface="宋体" pitchFamily="2" charset="-122"/>
                <a:ea typeface="宋体" pitchFamily="2" charset="-122"/>
              </a:rPr>
              <a:t>6-13</a:t>
            </a:r>
            <a:r>
              <a:rPr lang="zh-CN" altLang="en-US" sz="2400" b="1" dirty="0">
                <a:latin typeface="宋体" pitchFamily="2" charset="-122"/>
                <a:ea typeface="宋体" pitchFamily="2" charset="-122"/>
              </a:rPr>
              <a:t>逐一进行分析。</a:t>
            </a:r>
          </a:p>
          <a:p>
            <a:pPr latinLnBrk="0">
              <a:buFont typeface="Wingdings" pitchFamily="2" charset="2"/>
              <a:buNone/>
            </a:pP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了解生产工艺与执行电器的关系</a:t>
            </a:r>
          </a:p>
          <a:p>
            <a:pPr latinLnBrk="0">
              <a:buFont typeface="Wingdings" pitchFamily="2" charset="2"/>
              <a:buNone/>
            </a:pP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双速主轴电动机：机床的主运动和进给运动用同一台双速电动机</a:t>
            </a:r>
            <a:r>
              <a:rPr lang="en-US" altLang="zh-CN" sz="2400" b="1" dirty="0">
                <a:latin typeface="宋体" pitchFamily="2" charset="-122"/>
                <a:ea typeface="宋体" pitchFamily="2" charset="-122"/>
              </a:rPr>
              <a:t>(5.5/7.5KW</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1440/2980rpm)</a:t>
            </a:r>
            <a:r>
              <a:rPr lang="zh-CN" altLang="en-US" sz="2400" b="1" dirty="0">
                <a:latin typeface="宋体" pitchFamily="2" charset="-122"/>
                <a:ea typeface="宋体" pitchFamily="2" charset="-122"/>
              </a:rPr>
              <a:t>来拖动。机械齿轮变速和电动机变极调速相结合。</a:t>
            </a:r>
          </a:p>
          <a:p>
            <a:pPr latinLnBrk="0">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机加工时，主轴刀具做旋转运动，镗杆带动刀具作主轴进给运动或工作台带工件作进给运动只允许选择其一，要求主轴进给和工作台进给互锁，以避免机床和刀具的损坏。</a:t>
            </a:r>
          </a:p>
          <a:p>
            <a:pPr latinLnBrk="0">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为保证变速后齿轮的良好啮合，主轴变速和进给变速时主轴电动机缓慢转动。</a:t>
            </a:r>
          </a:p>
          <a:p>
            <a:pPr latinLnBrk="0">
              <a:buFont typeface="Wingdings" pitchFamily="2" charset="2"/>
              <a:buNone/>
            </a:pPr>
            <a:r>
              <a:rPr lang="en-US" altLang="zh-CN" sz="2400" b="1" dirty="0">
                <a:latin typeface="宋体" pitchFamily="2" charset="-122"/>
                <a:ea typeface="宋体" pitchFamily="2" charset="-122"/>
              </a:rPr>
              <a:t>(4)</a:t>
            </a:r>
            <a:r>
              <a:rPr lang="zh-CN" altLang="en-US" sz="2400" b="1" dirty="0">
                <a:latin typeface="宋体" pitchFamily="2" charset="-122"/>
                <a:ea typeface="宋体" pitchFamily="2" charset="-122"/>
              </a:rPr>
              <a:t>各进给部分的快速移动，采用快速移动电动机</a:t>
            </a:r>
            <a:r>
              <a:rPr lang="en-US" altLang="zh-CN" sz="2400" b="1" dirty="0">
                <a:latin typeface="宋体" pitchFamily="2" charset="-122"/>
                <a:ea typeface="宋体" pitchFamily="2" charset="-122"/>
              </a:rPr>
              <a:t>(2.2KW)</a:t>
            </a:r>
            <a:r>
              <a:rPr lang="zh-CN" altLang="en-US" sz="2400" b="1" dirty="0">
                <a:latin typeface="宋体" pitchFamily="2" charset="-122"/>
                <a:ea typeface="宋体" pitchFamily="2" charset="-122"/>
              </a:rPr>
              <a:t>拖动。</a:t>
            </a:r>
          </a:p>
          <a:p>
            <a:pPr latinLnBrk="0">
              <a:buFont typeface="Wingdings" pitchFamily="2" charset="2"/>
              <a:buChar char="Ø"/>
            </a:pPr>
            <a:endParaRPr lang="zh-CN" altLang="en-US" sz="2400" dirty="0"/>
          </a:p>
        </p:txBody>
      </p:sp>
    </p:spTree>
    <p:extLst>
      <p:ext uri="{BB962C8B-B14F-4D97-AF65-F5344CB8AC3E}">
        <p14:creationId xmlns:p14="http://schemas.microsoft.com/office/powerpoint/2010/main" val="27367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37891"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268413"/>
            <a:ext cx="91725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71935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38915"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sp>
        <p:nvSpPr>
          <p:cNvPr id="38916" name="Rectangle 4"/>
          <p:cNvSpPr>
            <a:spLocks noChangeArrowheads="1"/>
          </p:cNvSpPr>
          <p:nvPr/>
        </p:nvSpPr>
        <p:spPr bwMode="auto">
          <a:xfrm>
            <a:off x="250825" y="1458943"/>
            <a:ext cx="42846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控制电路分析</a:t>
            </a:r>
          </a:p>
          <a:p>
            <a:pPr latinLnBrk="0">
              <a:buFont typeface="Wingdings" pitchFamily="2" charset="2"/>
              <a:buNone/>
            </a:pP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主轴电动机起动控制</a:t>
            </a:r>
          </a:p>
          <a:p>
            <a:pPr latinLnBrk="0">
              <a:buFont typeface="Wingdings" pitchFamily="2" charset="2"/>
              <a:buNone/>
            </a:pPr>
            <a:r>
              <a:rPr lang="zh-CN" altLang="en-US" sz="2400" b="1" dirty="0">
                <a:latin typeface="宋体" pitchFamily="2" charset="-122"/>
                <a:ea typeface="宋体" pitchFamily="2" charset="-122"/>
              </a:rPr>
              <a:t>      主轴电动机控制电路如图</a:t>
            </a:r>
            <a:r>
              <a:rPr lang="en-US" altLang="zh-CN" sz="2400" b="1" dirty="0">
                <a:latin typeface="宋体" pitchFamily="2" charset="-122"/>
                <a:ea typeface="宋体" pitchFamily="2" charset="-122"/>
              </a:rPr>
              <a:t>6-14</a:t>
            </a:r>
            <a:r>
              <a:rPr lang="zh-CN" altLang="en-US" sz="2400" b="1" dirty="0">
                <a:latin typeface="宋体" pitchFamily="2" charset="-122"/>
                <a:ea typeface="宋体" pitchFamily="2" charset="-122"/>
              </a:rPr>
              <a:t>所示，主轴电动机的起动方法有正、反向的高、低速起动和正、反向点动控制。高速起动时，为减小起动电流，先低速起动，然后切换到高速起动和运行。电路中，控制按钮</a:t>
            </a:r>
            <a:r>
              <a:rPr lang="en-US" altLang="zh-CN" sz="2400" b="1" dirty="0">
                <a:latin typeface="宋体" pitchFamily="2" charset="-122"/>
                <a:ea typeface="宋体" pitchFamily="2" charset="-122"/>
              </a:rPr>
              <a:t>SB3</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SB2</a:t>
            </a:r>
            <a:r>
              <a:rPr lang="zh-CN" altLang="en-US" sz="2400" b="1" dirty="0">
                <a:latin typeface="宋体" pitchFamily="2" charset="-122"/>
                <a:ea typeface="宋体" pitchFamily="2" charset="-122"/>
              </a:rPr>
              <a:t>为高、低速，正、反向起动按钮，</a:t>
            </a:r>
            <a:r>
              <a:rPr lang="en-US" altLang="zh-CN" sz="2400" b="1" dirty="0">
                <a:latin typeface="宋体" pitchFamily="2" charset="-122"/>
                <a:ea typeface="宋体" pitchFamily="2" charset="-122"/>
              </a:rPr>
              <a:t>SB4</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SB5</a:t>
            </a:r>
            <a:r>
              <a:rPr lang="zh-CN" altLang="en-US" sz="2400" b="1" dirty="0">
                <a:latin typeface="宋体" pitchFamily="2" charset="-122"/>
                <a:ea typeface="宋体" pitchFamily="2" charset="-122"/>
              </a:rPr>
              <a:t>为正、反向点动控制按钮。</a:t>
            </a:r>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485900"/>
            <a:ext cx="460851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95827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39939"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sp>
        <p:nvSpPr>
          <p:cNvPr id="39940" name="Rectangle 4"/>
          <p:cNvSpPr>
            <a:spLocks noChangeArrowheads="1"/>
          </p:cNvSpPr>
          <p:nvPr/>
        </p:nvSpPr>
        <p:spPr bwMode="auto">
          <a:xfrm>
            <a:off x="250825" y="1572171"/>
            <a:ext cx="86423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控制电路分析</a:t>
            </a:r>
          </a:p>
          <a:p>
            <a:pPr latinLnBrk="0">
              <a:buFont typeface="Wingdings" pitchFamily="2" charset="2"/>
              <a:buNone/>
            </a:pPr>
            <a:r>
              <a:rPr lang="en-US" altLang="zh-CN" sz="2400" b="1" dirty="0">
                <a:latin typeface="宋体" pitchFamily="2" charset="-122"/>
                <a:ea typeface="宋体" pitchFamily="2" charset="-122"/>
              </a:rPr>
              <a:t>(2)</a:t>
            </a:r>
            <a:r>
              <a:rPr lang="en-US" altLang="zh-CN" sz="2400" b="1" dirty="0" err="1">
                <a:latin typeface="宋体" pitchFamily="2" charset="-122"/>
                <a:ea typeface="宋体" pitchFamily="2" charset="-122"/>
              </a:rPr>
              <a:t>主轴电动机的停车制动</a:t>
            </a:r>
            <a:endParaRPr lang="en-US" altLang="zh-CN" sz="2400" b="1" dirty="0">
              <a:latin typeface="宋体" pitchFamily="2" charset="-122"/>
              <a:ea typeface="宋体" pitchFamily="2" charset="-122"/>
            </a:endParaRPr>
          </a:p>
          <a:p>
            <a:pPr latinLnBrk="0">
              <a:buFont typeface="Wingdings" pitchFamily="2" charset="2"/>
              <a:buNone/>
            </a:pPr>
            <a:r>
              <a:rPr lang="en-US" altLang="zh-CN" sz="2400" b="1" dirty="0">
                <a:latin typeface="宋体" pitchFamily="2" charset="-122"/>
                <a:ea typeface="宋体" pitchFamily="2" charset="-122"/>
              </a:rPr>
              <a:t>主轴电动机转动过程中，按动停止按钮SB1，接触器KM1或KM2线圈断电、KM3或KM4和KM5线圈断电，电磁铁YB线圈断电。主轴电动机M1抱闸制动，迅速停车。</a:t>
            </a:r>
          </a:p>
          <a:p>
            <a:pPr latinLnBrk="0">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主轴</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刀具</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进给和工作台</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工件</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进给的互锁</a:t>
            </a:r>
          </a:p>
          <a:p>
            <a:pPr latinLnBrk="0">
              <a:buFont typeface="Wingdings" pitchFamily="2" charset="2"/>
              <a:buNone/>
            </a:pPr>
            <a:r>
              <a:rPr lang="zh-CN" altLang="en-US" sz="2400" b="1" dirty="0">
                <a:latin typeface="宋体" pitchFamily="2" charset="-122"/>
                <a:ea typeface="宋体" pitchFamily="2" charset="-122"/>
              </a:rPr>
              <a:t>主轴进给手柄搬到进给位置压下限位开关</a:t>
            </a:r>
            <a:r>
              <a:rPr lang="en-US" altLang="zh-CN" sz="2400" b="1" dirty="0">
                <a:latin typeface="宋体" pitchFamily="2" charset="-122"/>
                <a:ea typeface="宋体" pitchFamily="2" charset="-122"/>
              </a:rPr>
              <a:t>SQ3</a:t>
            </a:r>
            <a:r>
              <a:rPr lang="zh-CN" altLang="en-US" sz="2400" b="1" dirty="0">
                <a:latin typeface="宋体" pitchFamily="2" charset="-122"/>
                <a:ea typeface="宋体" pitchFamily="2" charset="-122"/>
              </a:rPr>
              <a:t>，工作台进给手柄搬到进给位置时压下限位开关</a:t>
            </a:r>
            <a:r>
              <a:rPr lang="en-US" altLang="zh-CN" sz="2400" b="1" dirty="0">
                <a:latin typeface="宋体" pitchFamily="2" charset="-122"/>
                <a:ea typeface="宋体" pitchFamily="2" charset="-122"/>
              </a:rPr>
              <a:t>SQ4</a:t>
            </a:r>
            <a:r>
              <a:rPr lang="zh-CN" altLang="en-US" sz="2400" b="1" dirty="0">
                <a:latin typeface="宋体" pitchFamily="2" charset="-122"/>
                <a:ea typeface="宋体" pitchFamily="2" charset="-122"/>
              </a:rPr>
              <a:t>，若两个手柄均搬在进给位置，</a:t>
            </a:r>
            <a:r>
              <a:rPr lang="en-US" altLang="zh-CN" sz="2400" b="1" dirty="0">
                <a:latin typeface="宋体" pitchFamily="2" charset="-122"/>
                <a:ea typeface="宋体" pitchFamily="2" charset="-122"/>
              </a:rPr>
              <a:t>SQ3</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SQ4</a:t>
            </a:r>
            <a:r>
              <a:rPr lang="zh-CN" altLang="en-US" sz="2400" b="1" dirty="0">
                <a:latin typeface="宋体" pitchFamily="2" charset="-122"/>
                <a:ea typeface="宋体" pitchFamily="2" charset="-122"/>
              </a:rPr>
              <a:t>的动断触点都断开，切断控制电路，故不会出现主轴和工作台同时进给情况，实现两者间的互锁要求。</a:t>
            </a:r>
          </a:p>
          <a:p>
            <a:pPr latinLnBrk="0">
              <a:buFont typeface="Wingdings" pitchFamily="2" charset="2"/>
              <a:buNone/>
            </a:pPr>
            <a:endParaRPr lang="en-US" altLang="zh-CN" sz="2400" b="1" dirty="0">
              <a:latin typeface="宋体" pitchFamily="2" charset="-122"/>
              <a:ea typeface="宋体" pitchFamily="2" charset="-122"/>
            </a:endParaRPr>
          </a:p>
        </p:txBody>
      </p:sp>
    </p:spTree>
    <p:extLst>
      <p:ext uri="{BB962C8B-B14F-4D97-AF65-F5344CB8AC3E}">
        <p14:creationId xmlns:p14="http://schemas.microsoft.com/office/powerpoint/2010/main" val="2476286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40963"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sp>
        <p:nvSpPr>
          <p:cNvPr id="40964" name="Rectangle 4"/>
          <p:cNvSpPr>
            <a:spLocks noChangeArrowheads="1"/>
          </p:cNvSpPr>
          <p:nvPr/>
        </p:nvSpPr>
        <p:spPr bwMode="auto">
          <a:xfrm>
            <a:off x="179388" y="1502837"/>
            <a:ext cx="86423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控制电路分析</a:t>
            </a:r>
          </a:p>
          <a:p>
            <a:pPr latinLnBrk="0">
              <a:buFont typeface="Wingdings" pitchFamily="2" charset="2"/>
              <a:buNone/>
            </a:pPr>
            <a:r>
              <a:rPr lang="en-US" altLang="zh-CN" sz="2400" b="1" dirty="0">
                <a:latin typeface="宋体" pitchFamily="2" charset="-122"/>
                <a:ea typeface="宋体" pitchFamily="2" charset="-122"/>
              </a:rPr>
              <a:t>(4)</a:t>
            </a:r>
            <a:r>
              <a:rPr lang="zh-CN" altLang="en-US" sz="2400" b="1" dirty="0">
                <a:latin typeface="宋体" pitchFamily="2" charset="-122"/>
                <a:ea typeface="宋体" pitchFamily="2" charset="-122"/>
              </a:rPr>
              <a:t>主轴或进给变速控制</a:t>
            </a:r>
            <a:endParaRPr lang="en-US" altLang="zh-CN" sz="2400" b="1" dirty="0">
              <a:latin typeface="宋体" pitchFamily="2" charset="-122"/>
              <a:ea typeface="宋体" pitchFamily="2" charset="-122"/>
            </a:endParaRPr>
          </a:p>
          <a:p>
            <a:pPr latinLnBrk="0">
              <a:buFont typeface="Wingdings" pitchFamily="2" charset="2"/>
              <a:buNone/>
            </a:pPr>
            <a:r>
              <a:rPr lang="zh-CN" altLang="en-US" sz="2400" b="1" dirty="0">
                <a:latin typeface="宋体" pitchFamily="2" charset="-122"/>
                <a:ea typeface="宋体" pitchFamily="2" charset="-122"/>
              </a:rPr>
              <a:t>拉出主轴变速孔盘或进给变速手柄，限位开关</a:t>
            </a:r>
            <a:r>
              <a:rPr lang="en-US" altLang="zh-CN" sz="2400" b="1" dirty="0">
                <a:latin typeface="宋体" pitchFamily="2" charset="-122"/>
                <a:ea typeface="宋体" pitchFamily="2" charset="-122"/>
              </a:rPr>
              <a:t>SQ2</a:t>
            </a:r>
            <a:r>
              <a:rPr lang="zh-CN" altLang="en-US" sz="2400" b="1" dirty="0">
                <a:latin typeface="宋体" pitchFamily="2" charset="-122"/>
                <a:ea typeface="宋体" pitchFamily="2" charset="-122"/>
              </a:rPr>
              <a:t>受压断开，接触器</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KM4</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KM5</a:t>
            </a:r>
            <a:r>
              <a:rPr lang="zh-CN" altLang="en-US" sz="2400" b="1" dirty="0">
                <a:latin typeface="宋体" pitchFamily="2" charset="-122"/>
                <a:ea typeface="宋体" pitchFamily="2" charset="-122"/>
              </a:rPr>
              <a:t>线圈断电，时间继电器</a:t>
            </a:r>
            <a:r>
              <a:rPr lang="en-US" altLang="zh-CN" sz="2400" b="1" dirty="0">
                <a:latin typeface="宋体" pitchFamily="2" charset="-122"/>
                <a:ea typeface="宋体" pitchFamily="2" charset="-122"/>
              </a:rPr>
              <a:t>KT</a:t>
            </a:r>
            <a:r>
              <a:rPr lang="zh-CN" altLang="en-US" sz="2400" b="1" dirty="0">
                <a:latin typeface="宋体" pitchFamily="2" charset="-122"/>
                <a:ea typeface="宋体" pitchFamily="2" charset="-122"/>
              </a:rPr>
              <a:t>断电，电磁铁</a:t>
            </a:r>
            <a:r>
              <a:rPr lang="en-US" altLang="zh-CN" sz="2400" b="1" dirty="0">
                <a:latin typeface="宋体" pitchFamily="2" charset="-122"/>
                <a:ea typeface="宋体" pitchFamily="2" charset="-122"/>
              </a:rPr>
              <a:t>YB</a:t>
            </a:r>
            <a:r>
              <a:rPr lang="zh-CN" altLang="en-US" sz="2400" b="1" dirty="0">
                <a:latin typeface="宋体" pitchFamily="2" charset="-122"/>
                <a:ea typeface="宋体" pitchFamily="2" charset="-122"/>
              </a:rPr>
              <a:t>线圈断电，主轴电动机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抱闸制动、停转。选择好主轴转速后，推回变速孔盘，则</a:t>
            </a:r>
            <a:r>
              <a:rPr lang="en-US" altLang="zh-CN" sz="2400" b="1" dirty="0">
                <a:latin typeface="宋体" pitchFamily="2" charset="-122"/>
                <a:ea typeface="宋体" pitchFamily="2" charset="-122"/>
              </a:rPr>
              <a:t>SQ2</a:t>
            </a:r>
            <a:r>
              <a:rPr lang="zh-CN" altLang="en-US" sz="2400" b="1" dirty="0">
                <a:latin typeface="宋体" pitchFamily="2" charset="-122"/>
                <a:ea typeface="宋体" pitchFamily="2" charset="-122"/>
              </a:rPr>
              <a:t>复位闭合，接触器</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线圈通电，主轴电动机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自动低速起动，若齿轮未啮合好，变速孔盘推不上，只要拉出主轴变速孔盘或进给变速手柄，位置开关</a:t>
            </a:r>
            <a:r>
              <a:rPr lang="en-US" altLang="zh-CN" sz="2400" b="1" dirty="0">
                <a:latin typeface="宋体" pitchFamily="2" charset="-122"/>
                <a:ea typeface="宋体" pitchFamily="2" charset="-122"/>
              </a:rPr>
              <a:t>SQ2</a:t>
            </a:r>
            <a:r>
              <a:rPr lang="zh-CN" altLang="en-US" sz="2400" b="1" dirty="0">
                <a:latin typeface="宋体" pitchFamily="2" charset="-122"/>
                <a:ea typeface="宋体" pitchFamily="2" charset="-122"/>
              </a:rPr>
              <a:t>受压断开，主轴电动机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停转，来回推拉，可以使主轴电动机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产生变速冲动，直至变速孔盘或手柄推回原位，齿轮正确啮合为止。</a:t>
            </a:r>
            <a:endParaRPr lang="en-US" altLang="zh-CN" sz="2400" b="1" dirty="0">
              <a:latin typeface="宋体" pitchFamily="2" charset="-122"/>
              <a:ea typeface="宋体" pitchFamily="2" charset="-122"/>
            </a:endParaRPr>
          </a:p>
        </p:txBody>
      </p:sp>
    </p:spTree>
    <p:extLst>
      <p:ext uri="{BB962C8B-B14F-4D97-AF65-F5344CB8AC3E}">
        <p14:creationId xmlns:p14="http://schemas.microsoft.com/office/powerpoint/2010/main" val="1544068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41987"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sp>
        <p:nvSpPr>
          <p:cNvPr id="41988" name="Rectangle 4"/>
          <p:cNvSpPr>
            <a:spLocks noChangeArrowheads="1"/>
          </p:cNvSpPr>
          <p:nvPr/>
        </p:nvSpPr>
        <p:spPr bwMode="auto">
          <a:xfrm>
            <a:off x="250825" y="1400126"/>
            <a:ext cx="8642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控制电路分析</a:t>
            </a:r>
          </a:p>
          <a:p>
            <a:pPr latinLnBrk="0">
              <a:buFont typeface="Wingdings" pitchFamily="2" charset="2"/>
              <a:buNone/>
            </a:pPr>
            <a:r>
              <a:rPr lang="en-US" altLang="zh-CN" sz="2400" b="1" dirty="0">
                <a:latin typeface="宋体" pitchFamily="2" charset="-122"/>
                <a:ea typeface="宋体" pitchFamily="2" charset="-122"/>
              </a:rPr>
              <a:t>(5)</a:t>
            </a:r>
            <a:r>
              <a:rPr lang="zh-CN" altLang="en-US" sz="2400" b="1" dirty="0">
                <a:latin typeface="宋体" pitchFamily="2" charset="-122"/>
                <a:ea typeface="宋体" pitchFamily="2" charset="-122"/>
              </a:rPr>
              <a:t>快速移动控制</a:t>
            </a:r>
          </a:p>
          <a:p>
            <a:pPr latinLnBrk="0">
              <a:buFont typeface="Wingdings" pitchFamily="2" charset="2"/>
              <a:buNone/>
            </a:pPr>
            <a:r>
              <a:rPr lang="zh-CN" altLang="en-US" sz="2400" b="1" dirty="0">
                <a:latin typeface="宋体" pitchFamily="2" charset="-122"/>
                <a:ea typeface="宋体" pitchFamily="2" charset="-122"/>
              </a:rPr>
              <a:t>快速电动机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拖动镗床各部件的快速移动，快速手柄扳到正向或反向快速位置时，压动限位开关</a:t>
            </a:r>
            <a:r>
              <a:rPr lang="en-US" altLang="zh-CN" sz="2400" b="1" dirty="0">
                <a:latin typeface="宋体" pitchFamily="2" charset="-122"/>
                <a:ea typeface="宋体" pitchFamily="2" charset="-122"/>
              </a:rPr>
              <a:t>SQ5</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SQ6</a:t>
            </a:r>
            <a:r>
              <a:rPr lang="zh-CN" altLang="en-US" sz="2400" b="1" dirty="0">
                <a:latin typeface="宋体" pitchFamily="2" charset="-122"/>
                <a:ea typeface="宋体" pitchFamily="2" charset="-122"/>
              </a:rPr>
              <a:t>，接触器</a:t>
            </a:r>
            <a:r>
              <a:rPr lang="en-US" altLang="zh-CN" sz="2400" b="1" dirty="0">
                <a:latin typeface="宋体" pitchFamily="2" charset="-122"/>
                <a:ea typeface="宋体" pitchFamily="2" charset="-122"/>
              </a:rPr>
              <a:t>KM6</a:t>
            </a:r>
            <a:r>
              <a:rPr lang="zh-CN" altLang="en-US" sz="2400" b="1" dirty="0">
                <a:latin typeface="宋体" pitchFamily="2" charset="-122"/>
                <a:ea typeface="宋体" pitchFamily="2" charset="-122"/>
              </a:rPr>
              <a:t>或</a:t>
            </a:r>
            <a:r>
              <a:rPr lang="en-US" altLang="zh-CN" sz="2400" b="1" dirty="0">
                <a:latin typeface="宋体" pitchFamily="2" charset="-122"/>
                <a:ea typeface="宋体" pitchFamily="2" charset="-122"/>
              </a:rPr>
              <a:t>KM7</a:t>
            </a:r>
            <a:r>
              <a:rPr lang="zh-CN" altLang="en-US" sz="2400" b="1" dirty="0">
                <a:latin typeface="宋体" pitchFamily="2" charset="-122"/>
                <a:ea typeface="宋体" pitchFamily="2" charset="-122"/>
              </a:rPr>
              <a:t>线圈通电，电动机</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正向或反向转动，运动部件形成所选方向的快速移动。</a:t>
            </a:r>
          </a:p>
        </p:txBody>
      </p:sp>
    </p:spTree>
    <p:extLst>
      <p:ext uri="{BB962C8B-B14F-4D97-AF65-F5344CB8AC3E}">
        <p14:creationId xmlns:p14="http://schemas.microsoft.com/office/powerpoint/2010/main" val="2856976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6147" name="Rectangle 4"/>
          <p:cNvSpPr>
            <a:spLocks noChangeArrowheads="1"/>
          </p:cNvSpPr>
          <p:nvPr/>
        </p:nvSpPr>
        <p:spPr bwMode="auto">
          <a:xfrm>
            <a:off x="250825" y="426572"/>
            <a:ext cx="1670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6148" name="Rectangle 17"/>
          <p:cNvSpPr>
            <a:spLocks noChangeArrowheads="1"/>
          </p:cNvSpPr>
          <p:nvPr/>
        </p:nvSpPr>
        <p:spPr bwMode="auto">
          <a:xfrm>
            <a:off x="250825" y="1446639"/>
            <a:ext cx="8424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根据车床的运动情况和工艺要求，中小型车床对电气控制提出要求如下： </a:t>
            </a:r>
          </a:p>
        </p:txBody>
      </p:sp>
      <p:sp>
        <p:nvSpPr>
          <p:cNvPr id="6149" name="Rectangle 18"/>
          <p:cNvSpPr>
            <a:spLocks noChangeArrowheads="1"/>
          </p:cNvSpPr>
          <p:nvPr/>
        </p:nvSpPr>
        <p:spPr bwMode="auto">
          <a:xfrm>
            <a:off x="395288" y="2488039"/>
            <a:ext cx="8137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u"/>
            </a:pPr>
            <a:r>
              <a:rPr lang="zh-CN" altLang="en-US" sz="2400" b="1" dirty="0">
                <a:latin typeface="宋体" pitchFamily="2" charset="-122"/>
                <a:ea typeface="宋体" pitchFamily="2" charset="-122"/>
              </a:rPr>
              <a:t>主拖动电动机一般选用三相笼型异步电动机，为满足调速要求，采用机械变速。主轴要求正反转。</a:t>
            </a:r>
            <a:r>
              <a:rPr lang="zh-CN" altLang="en-US" b="1" dirty="0">
                <a:latin typeface="宋体" pitchFamily="2" charset="-122"/>
                <a:ea typeface="宋体" pitchFamily="2" charset="-122"/>
              </a:rPr>
              <a:t> </a:t>
            </a:r>
          </a:p>
        </p:txBody>
      </p:sp>
      <p:sp>
        <p:nvSpPr>
          <p:cNvPr id="6150" name="Rectangle 19"/>
          <p:cNvSpPr>
            <a:spLocks noChangeArrowheads="1"/>
          </p:cNvSpPr>
          <p:nvPr/>
        </p:nvSpPr>
        <p:spPr bwMode="auto">
          <a:xfrm>
            <a:off x="395288" y="3642668"/>
            <a:ext cx="8913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buFont typeface="Wingdings" pitchFamily="2" charset="2"/>
              <a:buChar char="u"/>
            </a:pPr>
            <a:r>
              <a:rPr lang="zh-CN" altLang="en-US" sz="2400" b="1" dirty="0">
                <a:latin typeface="宋体" pitchFamily="2" charset="-122"/>
                <a:ea typeface="宋体" pitchFamily="2" charset="-122"/>
              </a:rPr>
              <a:t>切削加工时，刀具与工件温度较高时，需用切削液进行冷却。</a:t>
            </a:r>
            <a:r>
              <a:rPr lang="zh-CN" altLang="en-US" b="1" dirty="0">
                <a:latin typeface="宋体" pitchFamily="2" charset="-122"/>
                <a:ea typeface="宋体" pitchFamily="2" charset="-122"/>
              </a:rPr>
              <a:t> </a:t>
            </a:r>
          </a:p>
        </p:txBody>
      </p:sp>
      <p:sp>
        <p:nvSpPr>
          <p:cNvPr id="6151" name="Rectangle 20"/>
          <p:cNvSpPr>
            <a:spLocks noChangeArrowheads="1"/>
          </p:cNvSpPr>
          <p:nvPr/>
        </p:nvSpPr>
        <p:spPr bwMode="auto">
          <a:xfrm>
            <a:off x="395288" y="4504164"/>
            <a:ext cx="8137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u"/>
            </a:pPr>
            <a:r>
              <a:rPr lang="zh-CN" altLang="en-US" sz="2400" b="1" dirty="0">
                <a:latin typeface="宋体" pitchFamily="2" charset="-122"/>
                <a:ea typeface="宋体" pitchFamily="2" charset="-122"/>
              </a:rPr>
              <a:t>快速移动电动机采用点动控制，单方向旋转，靠机械传动实现不同方向的快速移动。 </a:t>
            </a:r>
          </a:p>
        </p:txBody>
      </p:sp>
      <p:sp>
        <p:nvSpPr>
          <p:cNvPr id="6152" name="Rectangle 21"/>
          <p:cNvSpPr>
            <a:spLocks noChangeArrowheads="1"/>
          </p:cNvSpPr>
          <p:nvPr/>
        </p:nvSpPr>
        <p:spPr bwMode="auto">
          <a:xfrm>
            <a:off x="395288" y="5803256"/>
            <a:ext cx="8605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latinLnBrk="0">
              <a:buFont typeface="Wingdings" pitchFamily="2" charset="2"/>
              <a:buChar char="u"/>
            </a:pPr>
            <a:r>
              <a:rPr lang="zh-CN" altLang="en-US" sz="2400" b="1" dirty="0">
                <a:latin typeface="宋体" pitchFamily="2" charset="-122"/>
                <a:ea typeface="宋体" pitchFamily="2" charset="-122"/>
              </a:rPr>
              <a:t>电路应具有必要的保护环节、安全可靠的照明及信号指示。</a:t>
            </a:r>
            <a:r>
              <a:rPr lang="zh-CN" altLang="en-US" b="1" dirty="0">
                <a:latin typeface="宋体" pitchFamily="2" charset="-122"/>
                <a:ea typeface="宋体" pitchFamily="2" charset="-122"/>
              </a:rPr>
              <a:t> </a:t>
            </a:r>
          </a:p>
        </p:txBody>
      </p:sp>
    </p:spTree>
    <p:extLst>
      <p:ext uri="{BB962C8B-B14F-4D97-AF65-F5344CB8AC3E}">
        <p14:creationId xmlns:p14="http://schemas.microsoft.com/office/powerpoint/2010/main" val="2945758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43011"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rPr>
              <a:t>工作任务三</a:t>
            </a:r>
            <a:r>
              <a:rPr lang="en-US" altLang="en-US" sz="2000" b="1" dirty="0" smtClean="0">
                <a:solidFill>
                  <a:schemeClr val="tx1"/>
                </a:solidFill>
              </a:rPr>
              <a:t>   T68型卧式镗床电气控制电路分析</a:t>
            </a:r>
            <a:endParaRPr lang="ko-KR" altLang="en-US" sz="2000" b="1" dirty="0" smtClean="0">
              <a:solidFill>
                <a:schemeClr val="tx1"/>
              </a:solidFill>
              <a:ea typeface="Gulim" pitchFamily="34" charset="-127"/>
            </a:endParaRPr>
          </a:p>
        </p:txBody>
      </p:sp>
      <p:sp>
        <p:nvSpPr>
          <p:cNvPr id="43012" name="Rectangle 4"/>
          <p:cNvSpPr>
            <a:spLocks noChangeArrowheads="1"/>
          </p:cNvSpPr>
          <p:nvPr/>
        </p:nvSpPr>
        <p:spPr bwMode="auto">
          <a:xfrm>
            <a:off x="0" y="1681153"/>
            <a:ext cx="86423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任务要求</a:t>
            </a:r>
          </a:p>
          <a:p>
            <a:pPr latinLnBrk="0">
              <a:buFont typeface="Wingdings" pitchFamily="2" charset="2"/>
              <a:buNone/>
            </a:pPr>
            <a:r>
              <a:rPr lang="zh-CN" altLang="en-US" sz="2400" b="1" dirty="0">
                <a:latin typeface="宋体" pitchFamily="2" charset="-122"/>
                <a:ea typeface="宋体" pitchFamily="2" charset="-122"/>
              </a:rPr>
              <a:t>        分析图</a:t>
            </a:r>
            <a:r>
              <a:rPr lang="en-US" altLang="zh-CN" sz="2400" b="1" dirty="0">
                <a:latin typeface="宋体" pitchFamily="2" charset="-122"/>
                <a:ea typeface="宋体" pitchFamily="2" charset="-122"/>
              </a:rPr>
              <a:t>6-15</a:t>
            </a:r>
            <a:r>
              <a:rPr lang="zh-CN" altLang="en-US" sz="2400" b="1" dirty="0">
                <a:latin typeface="宋体" pitchFamily="2" charset="-122"/>
                <a:ea typeface="宋体" pitchFamily="2" charset="-122"/>
              </a:rPr>
              <a:t>所示</a:t>
            </a:r>
            <a:r>
              <a:rPr lang="en-US" altLang="zh-CN" sz="2400" b="1" dirty="0">
                <a:latin typeface="宋体" pitchFamily="2" charset="-122"/>
                <a:ea typeface="宋体" pitchFamily="2" charset="-122"/>
              </a:rPr>
              <a:t>Z3040</a:t>
            </a:r>
            <a:r>
              <a:rPr lang="zh-CN" altLang="en-US" sz="2400" b="1" dirty="0">
                <a:latin typeface="宋体" pitchFamily="2" charset="-122"/>
                <a:ea typeface="宋体" pitchFamily="2" charset="-122"/>
              </a:rPr>
              <a:t>摇臂钻床电气控制原理图</a:t>
            </a:r>
          </a:p>
          <a:p>
            <a:pPr latinLnBrk="0">
              <a:buFont typeface="Wingdings" pitchFamily="2" charset="2"/>
              <a:buNone/>
            </a:pPr>
            <a:endParaRPr lang="zh-CN" altLang="en-US" sz="2400" b="1" dirty="0">
              <a:latin typeface="宋体" pitchFamily="2" charset="-122"/>
              <a:ea typeface="宋体" pitchFamily="2" charset="-122"/>
            </a:endParaRPr>
          </a:p>
          <a:p>
            <a:pPr latinLnBrk="0">
              <a:buFont typeface="Wingdings" pitchFamily="2" charset="2"/>
              <a:buChar char="Ø"/>
            </a:pPr>
            <a:r>
              <a:rPr lang="zh-CN" altLang="en-US" sz="2400" b="1" dirty="0">
                <a:latin typeface="宋体" pitchFamily="2" charset="-122"/>
                <a:ea typeface="宋体" pitchFamily="2" charset="-122"/>
              </a:rPr>
              <a:t>任务分析</a:t>
            </a:r>
          </a:p>
          <a:p>
            <a:pPr latinLnBrk="0">
              <a:buFont typeface="Wingdings" pitchFamily="2" charset="2"/>
              <a:buNone/>
            </a:pPr>
            <a:r>
              <a:rPr lang="zh-CN" altLang="en-US" sz="2400" b="1" dirty="0">
                <a:latin typeface="宋体" pitchFamily="2" charset="-122"/>
                <a:ea typeface="宋体" pitchFamily="2" charset="-122"/>
              </a:rPr>
              <a:t>       按照查线读图法，对图</a:t>
            </a:r>
            <a:r>
              <a:rPr lang="en-US" altLang="zh-CN" sz="2400" b="1" dirty="0">
                <a:latin typeface="宋体" pitchFamily="2" charset="-122"/>
                <a:ea typeface="宋体" pitchFamily="2" charset="-122"/>
              </a:rPr>
              <a:t>6-15</a:t>
            </a:r>
            <a:r>
              <a:rPr lang="zh-CN" altLang="en-US" sz="2400" b="1" dirty="0">
                <a:latin typeface="宋体" pitchFamily="2" charset="-122"/>
                <a:ea typeface="宋体" pitchFamily="2" charset="-122"/>
              </a:rPr>
              <a:t>逐一进行分析。</a:t>
            </a:r>
          </a:p>
          <a:p>
            <a:pPr latinLnBrk="0">
              <a:buFont typeface="Wingdings" pitchFamily="2" charset="2"/>
              <a:buNone/>
            </a:pPr>
            <a:r>
              <a:rPr lang="en-US" altLang="zh-CN" sz="2400" b="1" dirty="0">
                <a:latin typeface="宋体" pitchFamily="2" charset="-122"/>
                <a:ea typeface="宋体" pitchFamily="2" charset="-122"/>
              </a:rPr>
              <a:t>       1.</a:t>
            </a:r>
            <a:r>
              <a:rPr lang="zh-CN" altLang="en-US" sz="2400" b="1" dirty="0">
                <a:latin typeface="宋体" pitchFamily="2" charset="-122"/>
                <a:ea typeface="宋体" pitchFamily="2" charset="-122"/>
              </a:rPr>
              <a:t>了解生产工艺与执行电器的关系</a:t>
            </a:r>
          </a:p>
          <a:p>
            <a:pPr latinLnBrk="0">
              <a:buFont typeface="Wingdings" pitchFamily="2" charset="2"/>
              <a:buNone/>
            </a:pPr>
            <a:r>
              <a:rPr lang="en-US" altLang="zh-CN" sz="2400" b="1" dirty="0">
                <a:latin typeface="宋体" pitchFamily="2" charset="-122"/>
                <a:ea typeface="宋体" pitchFamily="2" charset="-122"/>
              </a:rPr>
              <a:t>          (1)</a:t>
            </a:r>
            <a:r>
              <a:rPr lang="zh-CN" altLang="en-US" sz="2400" b="1" dirty="0">
                <a:latin typeface="宋体" pitchFamily="2" charset="-122"/>
                <a:ea typeface="宋体" pitchFamily="2" charset="-122"/>
              </a:rPr>
              <a:t>主轴带刀具的旋转与进给运动</a:t>
            </a:r>
          </a:p>
          <a:p>
            <a:pPr latinLnBrk="0">
              <a:buFont typeface="Wingdings" pitchFamily="2" charset="2"/>
              <a:buNone/>
            </a:pPr>
            <a:r>
              <a:rPr lang="en-US" altLang="zh-CN" sz="2400" b="1" dirty="0">
                <a:latin typeface="宋体" pitchFamily="2" charset="-122"/>
                <a:ea typeface="宋体" pitchFamily="2" charset="-122"/>
              </a:rPr>
              <a:t>          (2)</a:t>
            </a:r>
            <a:r>
              <a:rPr lang="zh-CN" altLang="en-US" sz="2400" b="1" dirty="0">
                <a:latin typeface="宋体" pitchFamily="2" charset="-122"/>
                <a:ea typeface="宋体" pitchFamily="2" charset="-122"/>
              </a:rPr>
              <a:t>各运动部件的移位运动</a:t>
            </a:r>
          </a:p>
          <a:p>
            <a:pPr latinLnBrk="0">
              <a:buFont typeface="Wingdings" pitchFamily="2" charset="2"/>
              <a:buNone/>
            </a:pPr>
            <a:r>
              <a:rPr lang="en-US" altLang="zh-CN" sz="2400" b="1" dirty="0">
                <a:latin typeface="宋体" pitchFamily="2" charset="-122"/>
                <a:ea typeface="宋体" pitchFamily="2" charset="-122"/>
              </a:rPr>
              <a:t>          (3)</a:t>
            </a:r>
            <a:r>
              <a:rPr lang="zh-CN" altLang="en-US" sz="2400" b="1" dirty="0">
                <a:latin typeface="宋体" pitchFamily="2" charset="-122"/>
                <a:ea typeface="宋体" pitchFamily="2" charset="-122"/>
              </a:rPr>
              <a:t>移位运动部件的夹紧与放松</a:t>
            </a:r>
          </a:p>
        </p:txBody>
      </p:sp>
    </p:spTree>
    <p:extLst>
      <p:ext uri="{BB962C8B-B14F-4D97-AF65-F5344CB8AC3E}">
        <p14:creationId xmlns:p14="http://schemas.microsoft.com/office/powerpoint/2010/main" val="302484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44035"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rPr>
              <a:t>工作任务三</a:t>
            </a:r>
            <a:r>
              <a:rPr lang="en-US" altLang="en-US" sz="2000" b="1" dirty="0" smtClean="0">
                <a:solidFill>
                  <a:schemeClr val="tx1"/>
                </a:solidFill>
              </a:rPr>
              <a:t>   T68型卧式镗床电气控制电路分析</a:t>
            </a:r>
            <a:endParaRPr lang="ko-KR" altLang="en-US" sz="2000" b="1" dirty="0" smtClean="0">
              <a:solidFill>
                <a:schemeClr val="tx1"/>
              </a:solidFill>
              <a:ea typeface="Gulim" pitchFamily="34" charset="-127"/>
            </a:endParaRPr>
          </a:p>
        </p:txBody>
      </p:sp>
      <p:pic>
        <p:nvPicPr>
          <p:cNvPr id="440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830897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465025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45059"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pic>
        <p:nvPicPr>
          <p:cNvPr id="450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6975"/>
            <a:ext cx="3227388"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1" name="Rectangle 6"/>
          <p:cNvSpPr>
            <a:spLocks noChangeArrowheads="1"/>
          </p:cNvSpPr>
          <p:nvPr/>
        </p:nvSpPr>
        <p:spPr bwMode="auto">
          <a:xfrm rot="10800000" flipV="1">
            <a:off x="320675" y="2043103"/>
            <a:ext cx="34591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en-US" altLang="zh-CN" sz="2400" b="1" dirty="0">
                <a:latin typeface="宋体" pitchFamily="2" charset="-122"/>
                <a:ea typeface="宋体" pitchFamily="2" charset="-122"/>
              </a:rPr>
              <a:t>Z3040</a:t>
            </a:r>
            <a:r>
              <a:rPr lang="zh-CN" altLang="en-US" sz="2400" b="1" dirty="0">
                <a:latin typeface="宋体" pitchFamily="2" charset="-122"/>
                <a:ea typeface="宋体" pitchFamily="2" charset="-122"/>
              </a:rPr>
              <a:t>摇臂钻床夹紧与放松机构液压原理如图</a:t>
            </a:r>
            <a:r>
              <a:rPr lang="en-US" altLang="zh-CN" sz="2400" b="1" dirty="0">
                <a:latin typeface="宋体" pitchFamily="2" charset="-122"/>
                <a:ea typeface="宋体" pitchFamily="2" charset="-122"/>
              </a:rPr>
              <a:t>6-16</a:t>
            </a:r>
            <a:r>
              <a:rPr lang="zh-CN" altLang="en-US" sz="2400" b="1" dirty="0">
                <a:latin typeface="宋体" pitchFamily="2" charset="-122"/>
                <a:ea typeface="宋体" pitchFamily="2" charset="-122"/>
              </a:rPr>
              <a:t>所示，图中液压泵采用双向定量泵。液压泵电动机</a:t>
            </a:r>
            <a:r>
              <a:rPr lang="en-US" altLang="zh-CN" sz="2400" b="1" dirty="0">
                <a:latin typeface="宋体" pitchFamily="2" charset="-122"/>
                <a:ea typeface="宋体" pitchFamily="2" charset="-122"/>
              </a:rPr>
              <a:t>M3(0.6KW)</a:t>
            </a:r>
            <a:r>
              <a:rPr lang="zh-CN" altLang="en-US" sz="2400" b="1" dirty="0">
                <a:latin typeface="宋体" pitchFamily="2" charset="-122"/>
                <a:ea typeface="宋体" pitchFamily="2" charset="-122"/>
              </a:rPr>
              <a:t>正、反转时，驱动液压缸中活塞的左、右移动，实现夹紧装置的夹紧与放松运动。</a:t>
            </a:r>
            <a:r>
              <a:rPr lang="zh-CN" altLang="en-US" b="1" dirty="0">
                <a:latin typeface="宋体" pitchFamily="2" charset="-122"/>
                <a:ea typeface="宋体" pitchFamily="2" charset="-122"/>
              </a:rPr>
              <a:t> </a:t>
            </a:r>
          </a:p>
        </p:txBody>
      </p:sp>
    </p:spTree>
    <p:extLst>
      <p:ext uri="{BB962C8B-B14F-4D97-AF65-F5344CB8AC3E}">
        <p14:creationId xmlns:p14="http://schemas.microsoft.com/office/powerpoint/2010/main" val="574486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46083"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工作任务三</a:t>
            </a:r>
            <a:r>
              <a:rPr lang="en-US" altLang="en-US" sz="2000" b="1" dirty="0" smtClean="0">
                <a:solidFill>
                  <a:schemeClr val="tx1"/>
                </a:solidFill>
                <a:latin typeface="宋体" pitchFamily="2" charset="-122"/>
                <a:ea typeface="宋体" pitchFamily="2" charset="-122"/>
              </a:rPr>
              <a:t>   T68型卧式镗床电气控制电路分析</a:t>
            </a:r>
            <a:endParaRPr lang="ko-KR" altLang="en-US" sz="2000" b="1" dirty="0" smtClean="0">
              <a:solidFill>
                <a:schemeClr val="tx1"/>
              </a:solidFill>
              <a:latin typeface="宋体" pitchFamily="2" charset="-122"/>
              <a:ea typeface="Gulim" pitchFamily="34" charset="-127"/>
            </a:endParaRPr>
          </a:p>
        </p:txBody>
      </p:sp>
      <p:sp>
        <p:nvSpPr>
          <p:cNvPr id="46084" name="Rectangle 4"/>
          <p:cNvSpPr>
            <a:spLocks noChangeArrowheads="1"/>
          </p:cNvSpPr>
          <p:nvPr/>
        </p:nvSpPr>
        <p:spPr bwMode="auto">
          <a:xfrm>
            <a:off x="179388" y="1324482"/>
            <a:ext cx="86423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主电路分析</a:t>
            </a:r>
          </a:p>
          <a:p>
            <a:pPr latinLnBrk="0">
              <a:buFont typeface="Wingdings" pitchFamily="2" charset="2"/>
              <a:buNone/>
            </a:pPr>
            <a:r>
              <a:rPr lang="zh-CN" altLang="en-US" sz="2400" b="1" dirty="0">
                <a:latin typeface="宋体" pitchFamily="2" charset="-122"/>
                <a:ea typeface="宋体" pitchFamily="2" charset="-122"/>
              </a:rPr>
              <a:t>    </a:t>
            </a:r>
            <a:r>
              <a:rPr lang="en-US" altLang="zh-CN" sz="2400" b="1" dirty="0">
                <a:latin typeface="宋体" pitchFamily="2" charset="-122"/>
                <a:ea typeface="宋体" pitchFamily="2" charset="-122"/>
              </a:rPr>
              <a:t>Z3040</a:t>
            </a:r>
            <a:r>
              <a:rPr lang="zh-CN" altLang="en-US" sz="2400" b="1" dirty="0">
                <a:latin typeface="宋体" pitchFamily="2" charset="-122"/>
                <a:ea typeface="宋体" pitchFamily="2" charset="-122"/>
              </a:rPr>
              <a:t>型摇臂钻床电气控制线路如图</a:t>
            </a:r>
            <a:r>
              <a:rPr lang="en-US" altLang="zh-CN" sz="2400" b="1" dirty="0">
                <a:latin typeface="宋体" pitchFamily="2" charset="-122"/>
                <a:ea typeface="宋体" pitchFamily="2" charset="-122"/>
              </a:rPr>
              <a:t>6-15</a:t>
            </a:r>
            <a:r>
              <a:rPr lang="zh-CN" altLang="en-US" sz="2400" b="1" dirty="0">
                <a:latin typeface="宋体" pitchFamily="2" charset="-122"/>
                <a:ea typeface="宋体" pitchFamily="2" charset="-122"/>
              </a:rPr>
              <a:t>所示。电源由隔离开关</a:t>
            </a:r>
            <a:r>
              <a:rPr lang="en-US" altLang="zh-CN" sz="2400" b="1" dirty="0">
                <a:latin typeface="宋体" pitchFamily="2" charset="-122"/>
                <a:ea typeface="宋体" pitchFamily="2" charset="-122"/>
              </a:rPr>
              <a:t>QS</a:t>
            </a:r>
            <a:r>
              <a:rPr lang="zh-CN" altLang="en-US" sz="2400" b="1" dirty="0">
                <a:latin typeface="宋体" pitchFamily="2" charset="-122"/>
                <a:ea typeface="宋体" pitchFamily="2" charset="-122"/>
              </a:rPr>
              <a:t>引入，</a:t>
            </a:r>
            <a:r>
              <a:rPr lang="en-US" altLang="zh-CN" sz="2400" b="1" dirty="0">
                <a:latin typeface="宋体" pitchFamily="2" charset="-122"/>
                <a:ea typeface="宋体" pitchFamily="2" charset="-122"/>
              </a:rPr>
              <a:t>(FU1</a:t>
            </a:r>
            <a:r>
              <a:rPr lang="zh-CN" altLang="en-US" sz="2400" b="1" dirty="0">
                <a:latin typeface="宋体" pitchFamily="2" charset="-122"/>
                <a:ea typeface="宋体" pitchFamily="2" charset="-122"/>
              </a:rPr>
              <a:t>用作系统的短路保护</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由接触器</a:t>
            </a:r>
            <a:r>
              <a:rPr lang="en-US" altLang="zh-CN" sz="2400" b="1" dirty="0">
                <a:latin typeface="宋体" pitchFamily="2" charset="-122"/>
                <a:ea typeface="宋体" pitchFamily="2" charset="-122"/>
              </a:rPr>
              <a:t>KM2</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控制正反转；接触器</a:t>
            </a:r>
            <a:r>
              <a:rPr lang="en-US" altLang="zh-CN" sz="2400" b="1" dirty="0">
                <a:latin typeface="宋体" pitchFamily="2" charset="-122"/>
                <a:ea typeface="宋体" pitchFamily="2" charset="-122"/>
              </a:rPr>
              <a:t>KM4</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KM5</a:t>
            </a:r>
            <a:r>
              <a:rPr lang="zh-CN" altLang="en-US" sz="2400" b="1" dirty="0">
                <a:latin typeface="宋体" pitchFamily="2" charset="-122"/>
                <a:ea typeface="宋体" pitchFamily="2" charset="-122"/>
              </a:rPr>
              <a:t>的主触点控制液压泵电动机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正反转，</a:t>
            </a:r>
            <a:r>
              <a:rPr lang="en-US" altLang="zh-CN" sz="2400" b="1" dirty="0">
                <a:latin typeface="宋体" pitchFamily="2" charset="-122"/>
                <a:ea typeface="宋体" pitchFamily="2" charset="-122"/>
              </a:rPr>
              <a:t>FR2</a:t>
            </a:r>
            <a:r>
              <a:rPr lang="zh-CN" altLang="en-US" sz="2400" b="1" dirty="0">
                <a:latin typeface="宋体" pitchFamily="2" charset="-122"/>
                <a:ea typeface="宋体" pitchFamily="2" charset="-122"/>
              </a:rPr>
              <a:t>作过载保护；冷却泵电动机</a:t>
            </a:r>
            <a:r>
              <a:rPr lang="en-US" altLang="zh-CN" sz="2400" b="1" dirty="0">
                <a:latin typeface="宋体" pitchFamily="2" charset="-122"/>
                <a:ea typeface="宋体" pitchFamily="2" charset="-122"/>
              </a:rPr>
              <a:t>M4</a:t>
            </a:r>
            <a:r>
              <a:rPr lang="zh-CN" altLang="en-US" sz="2400" b="1" dirty="0">
                <a:latin typeface="宋体" pitchFamily="2" charset="-122"/>
                <a:ea typeface="宋体" pitchFamily="2" charset="-122"/>
              </a:rPr>
              <a:t>的工作由组合开关</a:t>
            </a:r>
            <a:r>
              <a:rPr lang="en-US" altLang="zh-CN" sz="2400" b="1" dirty="0">
                <a:latin typeface="宋体" pitchFamily="2" charset="-122"/>
                <a:ea typeface="宋体" pitchFamily="2" charset="-122"/>
              </a:rPr>
              <a:t>SA1</a:t>
            </a:r>
            <a:r>
              <a:rPr lang="zh-CN" altLang="en-US" sz="2400" b="1" dirty="0">
                <a:latin typeface="宋体" pitchFamily="2" charset="-122"/>
                <a:ea typeface="宋体" pitchFamily="2" charset="-122"/>
              </a:rPr>
              <a:t>控制，熔断器</a:t>
            </a:r>
            <a:r>
              <a:rPr lang="en-US" altLang="zh-CN" sz="2400" b="1" dirty="0">
                <a:latin typeface="宋体" pitchFamily="2" charset="-122"/>
                <a:ea typeface="宋体" pitchFamily="2" charset="-122"/>
              </a:rPr>
              <a:t>FU1</a:t>
            </a:r>
            <a:r>
              <a:rPr lang="zh-CN" altLang="en-US" sz="2400" b="1" dirty="0">
                <a:latin typeface="宋体" pitchFamily="2" charset="-122"/>
                <a:ea typeface="宋体" pitchFamily="2" charset="-122"/>
              </a:rPr>
              <a:t>用做电动机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M2</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主电路的过流和短路保护。</a:t>
            </a:r>
          </a:p>
          <a:p>
            <a:pPr latinLnBrk="0">
              <a:buFont typeface="Wingdings" pitchFamily="2" charset="2"/>
              <a:buChar char="Ø"/>
            </a:pPr>
            <a:endParaRPr lang="zh-CN" altLang="en-US" sz="2400" dirty="0"/>
          </a:p>
        </p:txBody>
      </p:sp>
      <p:sp>
        <p:nvSpPr>
          <p:cNvPr id="46085" name="Rectangle 5"/>
          <p:cNvSpPr>
            <a:spLocks noChangeArrowheads="1"/>
          </p:cNvSpPr>
          <p:nvPr/>
        </p:nvSpPr>
        <p:spPr bwMode="auto">
          <a:xfrm>
            <a:off x="179388" y="4212621"/>
            <a:ext cx="8642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buFont typeface="Wingdings" pitchFamily="2" charset="2"/>
              <a:buChar char="Ø"/>
            </a:pPr>
            <a:r>
              <a:rPr lang="zh-CN" altLang="en-US" sz="2400" b="1" dirty="0">
                <a:latin typeface="宋体" pitchFamily="2" charset="-122"/>
                <a:ea typeface="宋体" pitchFamily="2" charset="-122"/>
              </a:rPr>
              <a:t>控制电路分析</a:t>
            </a:r>
          </a:p>
          <a:p>
            <a:pPr latinLnBrk="0">
              <a:buFont typeface="Wingdings" pitchFamily="2" charset="2"/>
              <a:buNone/>
            </a:pPr>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的控制</a:t>
            </a:r>
          </a:p>
          <a:p>
            <a:pPr latinLnBrk="0">
              <a:buFont typeface="Wingdings" pitchFamily="2" charset="2"/>
              <a:buNone/>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摇臂的升降控制</a:t>
            </a:r>
          </a:p>
          <a:p>
            <a:pPr latinLnBrk="0">
              <a:buFont typeface="Wingdings" pitchFamily="2" charset="2"/>
              <a:buNone/>
            </a:pPr>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主轴箱和立柱的夹紧与放松</a:t>
            </a:r>
          </a:p>
        </p:txBody>
      </p:sp>
    </p:spTree>
    <p:extLst>
      <p:ext uri="{BB962C8B-B14F-4D97-AF65-F5344CB8AC3E}">
        <p14:creationId xmlns:p14="http://schemas.microsoft.com/office/powerpoint/2010/main" val="1377535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知识链接</a:t>
            </a:r>
            <a:endParaRPr lang="en-US" altLang="zh-CN" sz="2800" b="1" dirty="0">
              <a:ea typeface="宋体" charset="-122"/>
            </a:endParaRPr>
          </a:p>
        </p:txBody>
      </p:sp>
      <p:sp>
        <p:nvSpPr>
          <p:cNvPr id="47107"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工作任务四</a:t>
            </a:r>
            <a:r>
              <a:rPr lang="en-US" altLang="en-US" sz="2000" b="1" dirty="0" smtClean="0">
                <a:solidFill>
                  <a:schemeClr val="tx1"/>
                </a:solidFill>
                <a:latin typeface="宋体" pitchFamily="2" charset="-122"/>
                <a:ea typeface="宋体" pitchFamily="2" charset="-122"/>
              </a:rPr>
              <a:t>   </a:t>
            </a:r>
            <a:r>
              <a:rPr lang="en-US" altLang="en-US" sz="2000" b="1" dirty="0" err="1" smtClean="0">
                <a:solidFill>
                  <a:schemeClr val="tx1"/>
                </a:solidFill>
                <a:latin typeface="宋体" pitchFamily="2" charset="-122"/>
                <a:ea typeface="宋体" pitchFamily="2" charset="-122"/>
              </a:rPr>
              <a:t>起重机械电气控制电路分析</a:t>
            </a:r>
            <a:endParaRPr lang="ko-KR" altLang="en-US" sz="2000" b="1" dirty="0" smtClean="0">
              <a:solidFill>
                <a:schemeClr val="tx1"/>
              </a:solidFill>
              <a:latin typeface="宋体" pitchFamily="2" charset="-122"/>
              <a:ea typeface="Gulim" pitchFamily="34" charset="-127"/>
            </a:endParaRPr>
          </a:p>
        </p:txBody>
      </p:sp>
      <p:sp>
        <p:nvSpPr>
          <p:cNvPr id="47108" name="Rectangle 5"/>
          <p:cNvSpPr>
            <a:spLocks noChangeArrowheads="1"/>
          </p:cNvSpPr>
          <p:nvPr/>
        </p:nvSpPr>
        <p:spPr bwMode="auto">
          <a:xfrm>
            <a:off x="250825" y="1409135"/>
            <a:ext cx="86915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zh-CN" altLang="en-US" sz="2400" b="1" dirty="0">
                <a:ea typeface="宋体" charset="-122"/>
              </a:rPr>
              <a:t>起重机</a:t>
            </a:r>
          </a:p>
          <a:p>
            <a:r>
              <a:rPr lang="zh-CN" altLang="en-US" sz="2400" b="1" dirty="0">
                <a:ea typeface="宋体" charset="-122"/>
              </a:rPr>
              <a:t>       </a:t>
            </a:r>
            <a:r>
              <a:rPr lang="zh-CN" altLang="en-US" sz="2000" b="1" dirty="0">
                <a:ea typeface="宋体" charset="-122"/>
              </a:rPr>
              <a:t>是一种用来起吊和下放重物，并能使重物在一定范围内水平移动，以及在固定范围内装卸、搬运物料的起重机械。</a:t>
            </a:r>
          </a:p>
          <a:p>
            <a:r>
              <a:rPr lang="zh-CN" altLang="en-US" sz="2000" b="1" dirty="0">
                <a:ea typeface="宋体" charset="-122"/>
              </a:rPr>
              <a:t>       它广泛应用于工矿企业、车站、港口、仓库、建筑工地等场所，是现代化生产中不可缺少的机械设备。</a:t>
            </a:r>
          </a:p>
          <a:p>
            <a:r>
              <a:rPr lang="zh-CN" altLang="en-US" sz="2000" b="1" dirty="0">
                <a:ea typeface="宋体" charset="-122"/>
              </a:rPr>
              <a:t>       起重机的类型很多，有门式、塔式、桥式等类型，其中以桥式起重机应用最为普遍。</a:t>
            </a:r>
          </a:p>
          <a:p>
            <a:r>
              <a:rPr lang="zh-CN" altLang="en-US" sz="2000" dirty="0">
                <a:ea typeface="宋体" charset="-122"/>
              </a:rPr>
              <a:t>       </a:t>
            </a:r>
            <a:endParaRPr lang="zh-CN" altLang="en-US" sz="2400" dirty="0"/>
          </a:p>
        </p:txBody>
      </p:sp>
      <p:pic>
        <p:nvPicPr>
          <p:cNvPr id="4710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3738563"/>
            <a:ext cx="503237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10" name="Rectangle 7"/>
          <p:cNvSpPr>
            <a:spLocks noChangeArrowheads="1"/>
          </p:cNvSpPr>
          <p:nvPr/>
        </p:nvSpPr>
        <p:spPr bwMode="auto">
          <a:xfrm>
            <a:off x="468313" y="4797425"/>
            <a:ext cx="2952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zh-CN" altLang="en-US" b="1" dirty="0">
                <a:latin typeface="宋体" pitchFamily="2" charset="-122"/>
                <a:ea typeface="宋体" pitchFamily="2" charset="-122"/>
              </a:rPr>
              <a:t>起重机按其起吊重量可划分为三级：小型为</a:t>
            </a:r>
            <a:r>
              <a:rPr lang="en-US" altLang="zh-CN" b="1" dirty="0">
                <a:latin typeface="宋体" pitchFamily="2" charset="-122"/>
                <a:ea typeface="宋体" pitchFamily="2" charset="-122"/>
              </a:rPr>
              <a:t>5</a:t>
            </a:r>
            <a:r>
              <a:rPr lang="zh-CN" altLang="en-US" b="1" dirty="0">
                <a:latin typeface="宋体" pitchFamily="2" charset="-122"/>
                <a:ea typeface="宋体" pitchFamily="2" charset="-122"/>
              </a:rPr>
              <a:t>～</a:t>
            </a:r>
            <a:r>
              <a:rPr lang="en-US" altLang="zh-CN" b="1" dirty="0">
                <a:latin typeface="宋体" pitchFamily="2" charset="-122"/>
                <a:ea typeface="宋体" pitchFamily="2" charset="-122"/>
              </a:rPr>
              <a:t>10t</a:t>
            </a:r>
            <a:r>
              <a:rPr lang="zh-CN" altLang="en-US" b="1" dirty="0">
                <a:latin typeface="宋体" pitchFamily="2" charset="-122"/>
                <a:ea typeface="宋体" pitchFamily="2" charset="-122"/>
              </a:rPr>
              <a:t>，中型为</a:t>
            </a:r>
            <a:r>
              <a:rPr lang="en-US" altLang="zh-CN" b="1" dirty="0">
                <a:latin typeface="宋体" pitchFamily="2" charset="-122"/>
                <a:ea typeface="宋体" pitchFamily="2" charset="-122"/>
              </a:rPr>
              <a:t>10</a:t>
            </a:r>
            <a:r>
              <a:rPr lang="zh-CN" altLang="en-US" b="1" dirty="0">
                <a:latin typeface="宋体" pitchFamily="2" charset="-122"/>
                <a:ea typeface="宋体" pitchFamily="2" charset="-122"/>
              </a:rPr>
              <a:t>～</a:t>
            </a:r>
            <a:r>
              <a:rPr lang="en-US" altLang="zh-CN" b="1" dirty="0">
                <a:latin typeface="宋体" pitchFamily="2" charset="-122"/>
                <a:ea typeface="宋体" pitchFamily="2" charset="-122"/>
              </a:rPr>
              <a:t>50t</a:t>
            </a:r>
            <a:r>
              <a:rPr lang="zh-CN" altLang="en-US" b="1" dirty="0">
                <a:latin typeface="宋体" pitchFamily="2" charset="-122"/>
                <a:ea typeface="宋体" pitchFamily="2" charset="-122"/>
              </a:rPr>
              <a:t>，</a:t>
            </a:r>
            <a:r>
              <a:rPr lang="en-US" altLang="zh-CN" b="1" dirty="0">
                <a:latin typeface="宋体" pitchFamily="2" charset="-122"/>
                <a:ea typeface="宋体" pitchFamily="2" charset="-122"/>
              </a:rPr>
              <a:t>50t</a:t>
            </a:r>
            <a:r>
              <a:rPr lang="zh-CN" altLang="en-US" b="1" dirty="0">
                <a:latin typeface="宋体" pitchFamily="2" charset="-122"/>
                <a:ea typeface="宋体" pitchFamily="2" charset="-122"/>
              </a:rPr>
              <a:t>以上为重型及特重型。</a:t>
            </a:r>
          </a:p>
        </p:txBody>
      </p:sp>
    </p:spTree>
    <p:extLst>
      <p:ext uri="{BB962C8B-B14F-4D97-AF65-F5344CB8AC3E}">
        <p14:creationId xmlns:p14="http://schemas.microsoft.com/office/powerpoint/2010/main" val="19121234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872068" y="1772816"/>
            <a:ext cx="7408333" cy="4353347"/>
          </a:xfrm>
        </p:spPr>
        <p:txBody>
          <a:bodyPr>
            <a:normAutofit fontScale="92500" lnSpcReduction="10000"/>
          </a:bodyPr>
          <a:lstStyle/>
          <a:p>
            <a:pPr eaLnBrk="1" hangingPunct="1">
              <a:lnSpc>
                <a:spcPct val="90000"/>
              </a:lnSpc>
              <a:buFont typeface="Wingdings" pitchFamily="2" charset="2"/>
              <a:buChar char="Ø"/>
            </a:pPr>
            <a:r>
              <a:rPr lang="zh-CN" altLang="en-US" sz="2400" b="1" dirty="0" smtClean="0">
                <a:solidFill>
                  <a:schemeClr val="tx1"/>
                </a:solidFill>
                <a:latin typeface="宋体" pitchFamily="2" charset="-122"/>
                <a:ea typeface="宋体" pitchFamily="2" charset="-122"/>
              </a:rPr>
              <a:t>提升机构对电力拖动的要求</a:t>
            </a:r>
          </a:p>
          <a:p>
            <a:pPr eaLnBrk="1" hangingPunct="1">
              <a:lnSpc>
                <a:spcPct val="90000"/>
              </a:lnSpc>
              <a:buFont typeface="Wingdings" pitchFamily="2" charset="2"/>
              <a:buNone/>
            </a:pPr>
            <a:r>
              <a:rPr lang="en-US" altLang="zh-CN" sz="2000" b="1" dirty="0" smtClean="0">
                <a:solidFill>
                  <a:schemeClr val="tx1"/>
                </a:solidFill>
                <a:latin typeface="宋体" pitchFamily="2" charset="-122"/>
                <a:ea typeface="宋体" pitchFamily="2" charset="-122"/>
              </a:rPr>
              <a:t>1.</a:t>
            </a:r>
            <a:r>
              <a:rPr lang="zh-CN" altLang="en-US" sz="2000" b="1" dirty="0" smtClean="0">
                <a:solidFill>
                  <a:schemeClr val="tx1"/>
                </a:solidFill>
                <a:latin typeface="宋体" pitchFamily="2" charset="-122"/>
                <a:ea typeface="宋体" pitchFamily="2" charset="-122"/>
              </a:rPr>
              <a:t>主钩能快速升降，轻载提升速度应大于额定负载的提升速度。</a:t>
            </a:r>
          </a:p>
          <a:p>
            <a:pPr eaLnBrk="1" hangingPunct="1">
              <a:lnSpc>
                <a:spcPct val="90000"/>
              </a:lnSpc>
              <a:buFont typeface="Wingdings" pitchFamily="2" charset="2"/>
              <a:buNone/>
            </a:pPr>
            <a:r>
              <a:rPr lang="en-US" altLang="zh-CN" sz="2000" b="1" dirty="0" smtClean="0">
                <a:solidFill>
                  <a:schemeClr val="tx1"/>
                </a:solidFill>
                <a:latin typeface="宋体" pitchFamily="2" charset="-122"/>
                <a:ea typeface="宋体" pitchFamily="2" charset="-122"/>
              </a:rPr>
              <a:t>2.</a:t>
            </a:r>
            <a:r>
              <a:rPr lang="zh-CN" altLang="en-US" sz="2000" b="1" dirty="0" smtClean="0">
                <a:solidFill>
                  <a:schemeClr val="tx1"/>
                </a:solidFill>
                <a:latin typeface="宋体" pitchFamily="2" charset="-122"/>
                <a:ea typeface="宋体" pitchFamily="2" charset="-122"/>
              </a:rPr>
              <a:t>具有一定的调速范围，普通起重机调速范围为</a:t>
            </a:r>
            <a:r>
              <a:rPr lang="en-US" altLang="zh-CN" sz="2000" b="1" dirty="0" smtClean="0">
                <a:solidFill>
                  <a:schemeClr val="tx1"/>
                </a:solidFill>
                <a:latin typeface="宋体" pitchFamily="2" charset="-122"/>
                <a:ea typeface="宋体" pitchFamily="2" charset="-122"/>
              </a:rPr>
              <a:t>3:1</a:t>
            </a:r>
            <a:r>
              <a:rPr lang="zh-CN" altLang="en-US" sz="2000" b="1" dirty="0" smtClean="0">
                <a:solidFill>
                  <a:schemeClr val="tx1"/>
                </a:solidFill>
                <a:latin typeface="宋体" pitchFamily="2" charset="-122"/>
                <a:ea typeface="宋体" pitchFamily="2" charset="-122"/>
              </a:rPr>
              <a:t>，也有要求为</a:t>
            </a:r>
            <a:r>
              <a:rPr lang="en-US" altLang="zh-CN" sz="2000" b="1" dirty="0" smtClean="0">
                <a:solidFill>
                  <a:schemeClr val="tx1"/>
                </a:solidFill>
                <a:latin typeface="宋体" pitchFamily="2" charset="-122"/>
                <a:ea typeface="宋体" pitchFamily="2" charset="-122"/>
              </a:rPr>
              <a:t>(5</a:t>
            </a:r>
            <a:r>
              <a:rPr lang="zh-CN" altLang="en-US" sz="2000" b="1" dirty="0" smtClean="0">
                <a:solidFill>
                  <a:schemeClr val="tx1"/>
                </a:solidFill>
                <a:latin typeface="宋体" pitchFamily="2" charset="-122"/>
                <a:ea typeface="宋体" pitchFamily="2" charset="-122"/>
              </a:rPr>
              <a:t>～</a:t>
            </a:r>
            <a:r>
              <a:rPr lang="en-US" altLang="zh-CN" sz="2000" b="1" dirty="0" smtClean="0">
                <a:solidFill>
                  <a:schemeClr val="tx1"/>
                </a:solidFill>
                <a:latin typeface="宋体" pitchFamily="2" charset="-122"/>
                <a:ea typeface="宋体" pitchFamily="2" charset="-122"/>
              </a:rPr>
              <a:t>10):1</a:t>
            </a:r>
            <a:r>
              <a:rPr lang="zh-CN" altLang="en-US" sz="2000" b="1" dirty="0" smtClean="0">
                <a:solidFill>
                  <a:schemeClr val="tx1"/>
                </a:solidFill>
                <a:latin typeface="宋体" pitchFamily="2" charset="-122"/>
                <a:ea typeface="宋体" pitchFamily="2" charset="-122"/>
              </a:rPr>
              <a:t>的起重机。</a:t>
            </a:r>
          </a:p>
          <a:p>
            <a:pPr eaLnBrk="1" hangingPunct="1">
              <a:lnSpc>
                <a:spcPct val="90000"/>
              </a:lnSpc>
              <a:buFont typeface="Wingdings" pitchFamily="2" charset="2"/>
              <a:buNone/>
            </a:pPr>
            <a:r>
              <a:rPr lang="en-US" altLang="zh-CN" sz="2000" b="1" dirty="0" smtClean="0">
                <a:solidFill>
                  <a:schemeClr val="tx1"/>
                </a:solidFill>
                <a:latin typeface="宋体" pitchFamily="2" charset="-122"/>
                <a:ea typeface="宋体" pitchFamily="2" charset="-122"/>
              </a:rPr>
              <a:t>3.</a:t>
            </a:r>
            <a:r>
              <a:rPr lang="zh-CN" altLang="en-US" sz="2000" b="1" dirty="0" smtClean="0">
                <a:solidFill>
                  <a:schemeClr val="tx1"/>
                </a:solidFill>
                <a:latin typeface="宋体" pitchFamily="2" charset="-122"/>
                <a:ea typeface="宋体" pitchFamily="2" charset="-122"/>
              </a:rPr>
              <a:t>具有适当的低速区，一般在</a:t>
            </a:r>
            <a:r>
              <a:rPr lang="en-US" altLang="zh-CN" sz="2000" b="1" dirty="0" smtClean="0">
                <a:solidFill>
                  <a:schemeClr val="tx1"/>
                </a:solidFill>
                <a:latin typeface="宋体" pitchFamily="2" charset="-122"/>
                <a:ea typeface="宋体" pitchFamily="2" charset="-122"/>
              </a:rPr>
              <a:t>30%</a:t>
            </a:r>
            <a:r>
              <a:rPr lang="zh-CN" altLang="en-US" sz="2000" b="1" dirty="0" smtClean="0">
                <a:solidFill>
                  <a:schemeClr val="tx1"/>
                </a:solidFill>
                <a:latin typeface="宋体" pitchFamily="2" charset="-122"/>
                <a:ea typeface="宋体" pitchFamily="2" charset="-122"/>
              </a:rPr>
              <a:t>额定速度内分为几挡，以便选择。</a:t>
            </a:r>
          </a:p>
          <a:p>
            <a:pPr eaLnBrk="1" hangingPunct="1">
              <a:lnSpc>
                <a:spcPct val="90000"/>
              </a:lnSpc>
              <a:buFont typeface="Wingdings" pitchFamily="2" charset="2"/>
              <a:buNone/>
            </a:pPr>
            <a:r>
              <a:rPr lang="en-US" altLang="zh-CN" sz="2000" b="1" dirty="0" smtClean="0">
                <a:solidFill>
                  <a:schemeClr val="tx1"/>
                </a:solidFill>
                <a:latin typeface="宋体" pitchFamily="2" charset="-122"/>
                <a:ea typeface="宋体" pitchFamily="2" charset="-122"/>
              </a:rPr>
              <a:t>4.</a:t>
            </a:r>
            <a:r>
              <a:rPr lang="zh-CN" altLang="en-US" sz="2000" b="1" dirty="0" smtClean="0">
                <a:solidFill>
                  <a:schemeClr val="tx1"/>
                </a:solidFill>
                <a:latin typeface="宋体" pitchFamily="2" charset="-122"/>
                <a:ea typeface="宋体" pitchFamily="2" charset="-122"/>
              </a:rPr>
              <a:t>提升第一挡的作用是为了消除传动间隙，将钢丝绳张紧，称为预备级，这一挡的电动机起动转矩不能过大，以免产生过强的机械冲击，一般在额定转矩的一半以下。</a:t>
            </a:r>
          </a:p>
          <a:p>
            <a:pPr eaLnBrk="1" hangingPunct="1">
              <a:lnSpc>
                <a:spcPct val="90000"/>
              </a:lnSpc>
              <a:buFont typeface="Wingdings" pitchFamily="2" charset="2"/>
              <a:buNone/>
            </a:pPr>
            <a:r>
              <a:rPr lang="en-US" altLang="zh-CN" sz="2000" b="1" dirty="0" smtClean="0">
                <a:solidFill>
                  <a:schemeClr val="tx1"/>
                </a:solidFill>
                <a:latin typeface="宋体" pitchFamily="2" charset="-122"/>
                <a:ea typeface="宋体" pitchFamily="2" charset="-122"/>
              </a:rPr>
              <a:t>5.</a:t>
            </a:r>
            <a:r>
              <a:rPr lang="zh-CN" altLang="en-US" sz="2000" b="1" dirty="0" smtClean="0">
                <a:solidFill>
                  <a:schemeClr val="tx1"/>
                </a:solidFill>
                <a:latin typeface="宋体" pitchFamily="2" charset="-122"/>
                <a:ea typeface="宋体" pitchFamily="2" charset="-122"/>
              </a:rPr>
              <a:t>在负载下降时，根据负载的大小，提升电动机可以工作在电动、倒拉制动、回馈制动等工作状态下，以满足不同下降速度的要求。</a:t>
            </a:r>
          </a:p>
          <a:p>
            <a:pPr eaLnBrk="1" hangingPunct="1">
              <a:lnSpc>
                <a:spcPct val="90000"/>
              </a:lnSpc>
              <a:buFont typeface="Wingdings" pitchFamily="2" charset="2"/>
              <a:buNone/>
            </a:pPr>
            <a:r>
              <a:rPr lang="en-US" altLang="zh-CN" sz="2000" b="1" dirty="0" smtClean="0">
                <a:solidFill>
                  <a:schemeClr val="tx1"/>
                </a:solidFill>
                <a:latin typeface="宋体" pitchFamily="2" charset="-122"/>
                <a:ea typeface="宋体" pitchFamily="2" charset="-122"/>
              </a:rPr>
              <a:t>6.</a:t>
            </a:r>
            <a:r>
              <a:rPr lang="zh-CN" altLang="en-US" sz="2000" b="1" dirty="0" smtClean="0">
                <a:solidFill>
                  <a:schemeClr val="tx1"/>
                </a:solidFill>
                <a:latin typeface="宋体" pitchFamily="2" charset="-122"/>
                <a:ea typeface="宋体" pitchFamily="2" charset="-122"/>
              </a:rPr>
              <a:t>为了安全，起重机采用断电制动方式的机械抱闸制动，以避免因停电造成无制动力矩，导致重物自由下落引发事故，同时也还要具备电气制动方式，以匀速平稳下放重物。</a:t>
            </a:r>
          </a:p>
          <a:p>
            <a:pPr eaLnBrk="1" hangingPunct="1">
              <a:lnSpc>
                <a:spcPct val="90000"/>
              </a:lnSpc>
            </a:pPr>
            <a:r>
              <a:rPr lang="zh-CN" altLang="en-US" sz="2000" b="1" dirty="0" smtClean="0">
                <a:solidFill>
                  <a:schemeClr val="tx1"/>
                </a:solidFill>
                <a:latin typeface="宋体" pitchFamily="2" charset="-122"/>
                <a:ea typeface="宋体" pitchFamily="2" charset="-122"/>
              </a:rPr>
              <a:t>除了上述要求以外，桥式起重机还应有完善的保护和联锁控制环节。</a:t>
            </a:r>
          </a:p>
        </p:txBody>
      </p:sp>
      <p:sp>
        <p:nvSpPr>
          <p:cNvPr id="48131" name="Rectangle 4"/>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知识链接</a:t>
            </a:r>
            <a:endParaRPr lang="en-US" altLang="zh-CN" sz="2800" b="1" dirty="0">
              <a:ea typeface="宋体" charset="-122"/>
            </a:endParaRPr>
          </a:p>
        </p:txBody>
      </p:sp>
      <p:sp>
        <p:nvSpPr>
          <p:cNvPr id="48132" name="Rectangle 5"/>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spTree>
    <p:extLst>
      <p:ext uri="{BB962C8B-B14F-4D97-AF65-F5344CB8AC3E}">
        <p14:creationId xmlns:p14="http://schemas.microsoft.com/office/powerpoint/2010/main" val="3961624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872068" y="1700808"/>
            <a:ext cx="7408333" cy="4425355"/>
          </a:xfrm>
        </p:spPr>
        <p:txBody>
          <a:bodyPr>
            <a:normAutofit fontScale="92500" lnSpcReduction="20000"/>
          </a:bodyPr>
          <a:lstStyle/>
          <a:p>
            <a:pPr eaLnBrk="1" hangingPunct="1">
              <a:lnSpc>
                <a:spcPct val="90000"/>
              </a:lnSpc>
              <a:buFont typeface="Wingdings" pitchFamily="2" charset="2"/>
              <a:buChar char="Ø"/>
            </a:pPr>
            <a:r>
              <a:rPr lang="zh-CN" altLang="en-US" sz="2400" b="1" dirty="0" smtClean="0">
                <a:solidFill>
                  <a:schemeClr val="tx1"/>
                </a:solidFill>
                <a:latin typeface="宋体" pitchFamily="2" charset="-122"/>
                <a:ea typeface="宋体" pitchFamily="2" charset="-122"/>
              </a:rPr>
              <a:t>任务要求</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分析图</a:t>
            </a:r>
            <a:r>
              <a:rPr lang="en-US" altLang="zh-CN" sz="2400" b="1" dirty="0" smtClean="0">
                <a:solidFill>
                  <a:schemeClr val="tx1"/>
                </a:solidFill>
                <a:latin typeface="宋体" pitchFamily="2" charset="-122"/>
                <a:ea typeface="宋体" pitchFamily="2" charset="-122"/>
              </a:rPr>
              <a:t>6-18</a:t>
            </a:r>
            <a:r>
              <a:rPr lang="zh-CN" altLang="en-US" sz="2400" b="1" dirty="0" smtClean="0">
                <a:solidFill>
                  <a:schemeClr val="tx1"/>
                </a:solidFill>
                <a:latin typeface="宋体" pitchFamily="2" charset="-122"/>
                <a:ea typeface="宋体" pitchFamily="2" charset="-122"/>
              </a:rPr>
              <a:t>所小型通用桥式起重机电气控制原理图。</a:t>
            </a:r>
          </a:p>
          <a:p>
            <a:pPr eaLnBrk="1" hangingPunct="1">
              <a:lnSpc>
                <a:spcPct val="90000"/>
              </a:lnSpc>
              <a:buFont typeface="Wingdings" pitchFamily="2" charset="2"/>
              <a:buChar char="Ø"/>
            </a:pPr>
            <a:r>
              <a:rPr lang="zh-CN" altLang="en-US" sz="2400" b="1" dirty="0" smtClean="0">
                <a:solidFill>
                  <a:schemeClr val="tx1"/>
                </a:solidFill>
                <a:latin typeface="宋体" pitchFamily="2" charset="-122"/>
                <a:ea typeface="宋体" pitchFamily="2" charset="-122"/>
              </a:rPr>
              <a:t>任务分析</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按照查线读图法，对图</a:t>
            </a:r>
            <a:r>
              <a:rPr lang="en-US" altLang="zh-CN" sz="2400" b="1" dirty="0" smtClean="0">
                <a:solidFill>
                  <a:schemeClr val="tx1"/>
                </a:solidFill>
                <a:latin typeface="宋体" pitchFamily="2" charset="-122"/>
                <a:ea typeface="宋体" pitchFamily="2" charset="-122"/>
              </a:rPr>
              <a:t>6-18</a:t>
            </a:r>
            <a:r>
              <a:rPr lang="zh-CN" altLang="en-US" sz="2400" b="1" dirty="0" smtClean="0">
                <a:solidFill>
                  <a:schemeClr val="tx1"/>
                </a:solidFill>
                <a:latin typeface="宋体" pitchFamily="2" charset="-122"/>
                <a:ea typeface="宋体" pitchFamily="2" charset="-122"/>
              </a:rPr>
              <a:t>逐一进行分析。</a:t>
            </a:r>
          </a:p>
          <a:p>
            <a:pPr eaLnBrk="1" hangingPunct="1">
              <a:lnSpc>
                <a:spcPct val="90000"/>
              </a:lnSpc>
              <a:buFont typeface="Wingdings" pitchFamily="2" charset="2"/>
              <a:buNone/>
            </a:pPr>
            <a:r>
              <a:rPr lang="en-US" altLang="zh-CN" sz="2400" b="1" dirty="0" smtClean="0">
                <a:solidFill>
                  <a:schemeClr val="tx1"/>
                </a:solidFill>
                <a:latin typeface="宋体" pitchFamily="2" charset="-122"/>
                <a:ea typeface="宋体" pitchFamily="2" charset="-122"/>
              </a:rPr>
              <a:t>    1.</a:t>
            </a:r>
            <a:r>
              <a:rPr lang="zh-CN" altLang="en-US" sz="2400" b="1" dirty="0" smtClean="0">
                <a:solidFill>
                  <a:schemeClr val="tx1"/>
                </a:solidFill>
                <a:latin typeface="宋体" pitchFamily="2" charset="-122"/>
                <a:ea typeface="宋体" pitchFamily="2" charset="-122"/>
              </a:rPr>
              <a:t>了解生产工艺与执行电器的关系</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小型桥式起重机仅有一个主钩提升机构，提升电动机</a:t>
            </a:r>
            <a:r>
              <a:rPr lang="en-US" altLang="zh-CN" sz="2400" b="1" dirty="0" smtClean="0">
                <a:solidFill>
                  <a:schemeClr val="tx1"/>
                </a:solidFill>
                <a:latin typeface="宋体" pitchFamily="2" charset="-122"/>
                <a:ea typeface="宋体" pitchFamily="2" charset="-122"/>
              </a:rPr>
              <a:t>M1</a:t>
            </a:r>
            <a:r>
              <a:rPr lang="zh-CN" altLang="en-US" sz="2400" b="1" dirty="0" smtClean="0">
                <a:solidFill>
                  <a:schemeClr val="tx1"/>
                </a:solidFill>
                <a:latin typeface="宋体" pitchFamily="2" charset="-122"/>
                <a:ea typeface="宋体" pitchFamily="2" charset="-122"/>
              </a:rPr>
              <a:t>、小车电动机</a:t>
            </a:r>
            <a:r>
              <a:rPr lang="en-US" altLang="zh-CN" sz="2400" b="1" dirty="0" smtClean="0">
                <a:solidFill>
                  <a:schemeClr val="tx1"/>
                </a:solidFill>
                <a:latin typeface="宋体" pitchFamily="2" charset="-122"/>
                <a:ea typeface="宋体" pitchFamily="2" charset="-122"/>
              </a:rPr>
              <a:t>M2</a:t>
            </a:r>
            <a:r>
              <a:rPr lang="zh-CN" altLang="en-US" sz="2400" b="1" dirty="0" smtClean="0">
                <a:solidFill>
                  <a:schemeClr val="tx1"/>
                </a:solidFill>
                <a:latin typeface="宋体" pitchFamily="2" charset="-122"/>
                <a:ea typeface="宋体" pitchFamily="2" charset="-122"/>
              </a:rPr>
              <a:t>和大车电动机</a:t>
            </a:r>
            <a:r>
              <a:rPr lang="en-US" altLang="zh-CN" sz="2400" b="1" dirty="0" smtClean="0">
                <a:solidFill>
                  <a:schemeClr val="tx1"/>
                </a:solidFill>
                <a:latin typeface="宋体" pitchFamily="2" charset="-122"/>
                <a:ea typeface="宋体" pitchFamily="2" charset="-122"/>
              </a:rPr>
              <a:t>M3</a:t>
            </a:r>
            <a:r>
              <a:rPr lang="zh-CN" altLang="en-US" sz="2400" b="1" dirty="0" smtClean="0">
                <a:solidFill>
                  <a:schemeClr val="tx1"/>
                </a:solidFill>
                <a:latin typeface="宋体" pitchFamily="2" charset="-122"/>
                <a:ea typeface="宋体" pitchFamily="2" charset="-122"/>
              </a:rPr>
              <a:t>、</a:t>
            </a:r>
            <a:r>
              <a:rPr lang="en-US" altLang="zh-CN" sz="2400" b="1" dirty="0" smtClean="0">
                <a:solidFill>
                  <a:schemeClr val="tx1"/>
                </a:solidFill>
                <a:latin typeface="宋体" pitchFamily="2" charset="-122"/>
                <a:ea typeface="宋体" pitchFamily="2" charset="-122"/>
              </a:rPr>
              <a:t>M4</a:t>
            </a:r>
            <a:r>
              <a:rPr lang="zh-CN" altLang="en-US" sz="2400" b="1" dirty="0" smtClean="0">
                <a:solidFill>
                  <a:schemeClr val="tx1"/>
                </a:solidFill>
                <a:latin typeface="宋体" pitchFamily="2" charset="-122"/>
                <a:ea typeface="宋体" pitchFamily="2" charset="-122"/>
              </a:rPr>
              <a:t>均采用</a:t>
            </a:r>
            <a:r>
              <a:rPr lang="en-US" altLang="zh-CN" sz="2400" b="1" dirty="0" smtClean="0">
                <a:solidFill>
                  <a:schemeClr val="tx1"/>
                </a:solidFill>
                <a:latin typeface="宋体" pitchFamily="2" charset="-122"/>
                <a:ea typeface="宋体" pitchFamily="2" charset="-122"/>
              </a:rPr>
              <a:t>KT14</a:t>
            </a:r>
            <a:r>
              <a:rPr lang="zh-CN" altLang="en-US" sz="2400" b="1" dirty="0" smtClean="0">
                <a:solidFill>
                  <a:schemeClr val="tx1"/>
                </a:solidFill>
                <a:latin typeface="宋体" pitchFamily="2" charset="-122"/>
                <a:ea typeface="宋体" pitchFamily="2" charset="-122"/>
              </a:rPr>
              <a:t>系列凸轮控制器控制的绕线转子三相交流异步电动机，大车移动机构采用分别驱动方式，各台电动机均采用断电抱闸制动。凸轮控制器操作手柄有多个操作位置，用中间方轴带动凸轮片转动以实现触点状态的转换，触点在各个操作位置按预先编制的顺序接通和分断电路。主电路图中凸轮控制器</a:t>
            </a:r>
            <a:r>
              <a:rPr lang="en-US" altLang="zh-CN" sz="2400" b="1" dirty="0" smtClean="0">
                <a:solidFill>
                  <a:schemeClr val="tx1"/>
                </a:solidFill>
                <a:latin typeface="宋体" pitchFamily="2" charset="-122"/>
                <a:ea typeface="宋体" pitchFamily="2" charset="-122"/>
              </a:rPr>
              <a:t>Q1</a:t>
            </a:r>
            <a:r>
              <a:rPr lang="zh-CN" altLang="en-US" sz="2400" b="1" dirty="0" smtClean="0">
                <a:solidFill>
                  <a:schemeClr val="tx1"/>
                </a:solidFill>
                <a:latin typeface="宋体" pitchFamily="2" charset="-122"/>
                <a:ea typeface="宋体" pitchFamily="2" charset="-122"/>
              </a:rPr>
              <a:t>、</a:t>
            </a:r>
            <a:r>
              <a:rPr lang="en-US" altLang="zh-CN" sz="2400" b="1" dirty="0" smtClean="0">
                <a:solidFill>
                  <a:schemeClr val="tx1"/>
                </a:solidFill>
                <a:latin typeface="宋体" pitchFamily="2" charset="-122"/>
                <a:ea typeface="宋体" pitchFamily="2" charset="-122"/>
              </a:rPr>
              <a:t>Q2</a:t>
            </a:r>
            <a:r>
              <a:rPr lang="zh-CN" altLang="en-US" sz="2400" b="1" dirty="0" smtClean="0">
                <a:solidFill>
                  <a:schemeClr val="tx1"/>
                </a:solidFill>
                <a:latin typeface="宋体" pitchFamily="2" charset="-122"/>
                <a:ea typeface="宋体" pitchFamily="2" charset="-122"/>
              </a:rPr>
              <a:t>、</a:t>
            </a:r>
            <a:r>
              <a:rPr lang="en-US" altLang="zh-CN" sz="2400" b="1" dirty="0" smtClean="0">
                <a:solidFill>
                  <a:schemeClr val="tx1"/>
                </a:solidFill>
                <a:latin typeface="宋体" pitchFamily="2" charset="-122"/>
                <a:ea typeface="宋体" pitchFamily="2" charset="-122"/>
              </a:rPr>
              <a:t>Q3</a:t>
            </a:r>
            <a:r>
              <a:rPr lang="zh-CN" altLang="en-US" sz="2400" b="1" dirty="0" smtClean="0">
                <a:solidFill>
                  <a:schemeClr val="tx1"/>
                </a:solidFill>
                <a:latin typeface="宋体" pitchFamily="2" charset="-122"/>
                <a:ea typeface="宋体" pitchFamily="2" charset="-122"/>
              </a:rPr>
              <a:t>分别控制提升、小车和大车电动机。</a:t>
            </a:r>
          </a:p>
        </p:txBody>
      </p:sp>
      <p:sp>
        <p:nvSpPr>
          <p:cNvPr id="49155" name="Rectangle 3"/>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49156" name="Rectangle 4"/>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spTree>
    <p:extLst>
      <p:ext uri="{BB962C8B-B14F-4D97-AF65-F5344CB8AC3E}">
        <p14:creationId xmlns:p14="http://schemas.microsoft.com/office/powerpoint/2010/main" val="697162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50179" name="Rectangle 4"/>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pic>
        <p:nvPicPr>
          <p:cNvPr id="501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25538"/>
            <a:ext cx="753427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298069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51203"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pic>
        <p:nvPicPr>
          <p:cNvPr id="512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08275"/>
            <a:ext cx="8247062"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5" name="Rectangle 6"/>
          <p:cNvSpPr>
            <a:spLocks noChangeArrowheads="1"/>
          </p:cNvSpPr>
          <p:nvPr/>
        </p:nvSpPr>
        <p:spPr bwMode="auto">
          <a:xfrm>
            <a:off x="0" y="1341438"/>
            <a:ext cx="88201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zh-CN" altLang="en-US" sz="1600" b="1" dirty="0">
                <a:latin typeface="宋体" pitchFamily="2" charset="-122"/>
                <a:ea typeface="宋体" pitchFamily="2" charset="-122"/>
              </a:rPr>
              <a:t>        断电抱闸制动装置采用电力液压方式驱动，</a:t>
            </a:r>
            <a:r>
              <a:rPr lang="en-US" altLang="zh-CN" sz="1600" b="1" dirty="0">
                <a:latin typeface="宋体" pitchFamily="2" charset="-122"/>
                <a:ea typeface="宋体" pitchFamily="2" charset="-122"/>
              </a:rPr>
              <a:t>YB</a:t>
            </a:r>
            <a:r>
              <a:rPr lang="zh-CN" altLang="en-US" sz="1600" b="1" dirty="0">
                <a:latin typeface="宋体" pitchFamily="2" charset="-122"/>
                <a:ea typeface="宋体" pitchFamily="2" charset="-122"/>
              </a:rPr>
              <a:t>为制动电磁铁线圈，在电动机接通电源</a:t>
            </a:r>
          </a:p>
          <a:p>
            <a:r>
              <a:rPr lang="zh-CN" altLang="en-US" sz="1600" b="1" dirty="0">
                <a:latin typeface="宋体" pitchFamily="2" charset="-122"/>
                <a:ea typeface="宋体" pitchFamily="2" charset="-122"/>
              </a:rPr>
              <a:t>的同时，液压泵电动机通电，通过液压油缸使机械抱闸放松；电动机定子绕组断电时，液压泵电动机断电，机械抱闸抱紧，从而可以避免出现重物自由下降造成的事故。</a:t>
            </a:r>
          </a:p>
          <a:p>
            <a:r>
              <a:rPr lang="zh-CN" altLang="en-US" sz="1600" b="1" dirty="0">
                <a:latin typeface="宋体" pitchFamily="2" charset="-122"/>
                <a:ea typeface="宋体" pitchFamily="2" charset="-122"/>
              </a:rPr>
              <a:t>        凸轮控制器</a:t>
            </a:r>
            <a:r>
              <a:rPr lang="en-US" altLang="zh-CN" sz="1600" b="1" dirty="0">
                <a:latin typeface="宋体" pitchFamily="2" charset="-122"/>
                <a:ea typeface="宋体" pitchFamily="2" charset="-122"/>
              </a:rPr>
              <a:t>Q1</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Q2</a:t>
            </a:r>
            <a:r>
              <a:rPr lang="zh-CN" altLang="en-US" sz="1600" b="1" dirty="0">
                <a:latin typeface="宋体" pitchFamily="2" charset="-122"/>
                <a:ea typeface="宋体" pitchFamily="2" charset="-122"/>
              </a:rPr>
              <a:t>和</a:t>
            </a:r>
            <a:r>
              <a:rPr lang="en-US" altLang="zh-CN" sz="1600" b="1" dirty="0">
                <a:latin typeface="宋体" pitchFamily="2" charset="-122"/>
                <a:ea typeface="宋体" pitchFamily="2" charset="-122"/>
              </a:rPr>
              <a:t>Q3</a:t>
            </a:r>
            <a:r>
              <a:rPr lang="zh-CN" altLang="en-US" sz="1600" b="1" dirty="0">
                <a:latin typeface="宋体" pitchFamily="2" charset="-122"/>
                <a:ea typeface="宋体" pitchFamily="2" charset="-122"/>
              </a:rPr>
              <a:t>均在</a:t>
            </a:r>
            <a:r>
              <a:rPr lang="en-US" altLang="zh-CN" sz="1600" b="1" dirty="0">
                <a:latin typeface="宋体" pitchFamily="2" charset="-122"/>
                <a:ea typeface="宋体" pitchFamily="2" charset="-122"/>
              </a:rPr>
              <a:t>0</a:t>
            </a:r>
            <a:r>
              <a:rPr lang="zh-CN" altLang="en-US" sz="1600" b="1" dirty="0">
                <a:latin typeface="宋体" pitchFamily="2" charset="-122"/>
                <a:ea typeface="宋体" pitchFamily="2" charset="-122"/>
              </a:rPr>
              <a:t>位时，合上电源开关</a:t>
            </a:r>
            <a:r>
              <a:rPr lang="en-US" altLang="zh-CN" sz="1600" b="1" dirty="0">
                <a:latin typeface="宋体" pitchFamily="2" charset="-122"/>
                <a:ea typeface="宋体" pitchFamily="2" charset="-122"/>
              </a:rPr>
              <a:t>QF</a:t>
            </a:r>
            <a:r>
              <a:rPr lang="zh-CN" altLang="en-US" sz="1600" b="1" dirty="0">
                <a:latin typeface="宋体" pitchFamily="2" charset="-122"/>
                <a:ea typeface="宋体" pitchFamily="2" charset="-122"/>
              </a:rPr>
              <a:t>，按动系统起动按钮</a:t>
            </a:r>
            <a:r>
              <a:rPr lang="en-US" altLang="zh-CN" sz="1600" b="1" dirty="0">
                <a:latin typeface="宋体" pitchFamily="2" charset="-122"/>
                <a:ea typeface="宋体" pitchFamily="2" charset="-122"/>
              </a:rPr>
              <a:t>SB1</a:t>
            </a:r>
            <a:r>
              <a:rPr lang="zh-CN" altLang="en-US" sz="1600" b="1" dirty="0">
                <a:latin typeface="宋体" pitchFamily="2" charset="-122"/>
                <a:ea typeface="宋体" pitchFamily="2" charset="-122"/>
              </a:rPr>
              <a:t>，接触</a:t>
            </a:r>
          </a:p>
          <a:p>
            <a:r>
              <a:rPr lang="zh-CN" altLang="en-US" sz="1600" b="1" dirty="0">
                <a:latin typeface="宋体" pitchFamily="2" charset="-122"/>
                <a:ea typeface="宋体" pitchFamily="2" charset="-122"/>
              </a:rPr>
              <a:t>器</a:t>
            </a:r>
            <a:r>
              <a:rPr lang="en-US" altLang="zh-CN" sz="1600" b="1" dirty="0">
                <a:latin typeface="宋体" pitchFamily="2" charset="-122"/>
                <a:ea typeface="宋体" pitchFamily="2" charset="-122"/>
              </a:rPr>
              <a:t>KM</a:t>
            </a:r>
            <a:r>
              <a:rPr lang="zh-CN" altLang="en-US" sz="1600" b="1" dirty="0">
                <a:latin typeface="宋体" pitchFamily="2" charset="-122"/>
                <a:ea typeface="宋体" pitchFamily="2" charset="-122"/>
              </a:rPr>
              <a:t>线圈通电自锁，电动机供电电路通电。然后分别操作凸轮控制器</a:t>
            </a:r>
            <a:r>
              <a:rPr lang="en-US" altLang="zh-CN" sz="1600" b="1" dirty="0">
                <a:latin typeface="宋体" pitchFamily="2" charset="-122"/>
                <a:ea typeface="宋体" pitchFamily="2" charset="-122"/>
              </a:rPr>
              <a:t>Q1</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Q2</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Q3</a:t>
            </a:r>
            <a:r>
              <a:rPr lang="zh-CN" altLang="en-US" sz="1600" b="1" dirty="0">
                <a:latin typeface="宋体" pitchFamily="2" charset="-122"/>
                <a:ea typeface="宋体" pitchFamily="2" charset="-122"/>
              </a:rPr>
              <a:t>控制各台电动机工作，实现重物的平移和提升。 </a:t>
            </a:r>
          </a:p>
        </p:txBody>
      </p:sp>
    </p:spTree>
    <p:extLst>
      <p:ext uri="{BB962C8B-B14F-4D97-AF65-F5344CB8AC3E}">
        <p14:creationId xmlns:p14="http://schemas.microsoft.com/office/powerpoint/2010/main" val="4235933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52227"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pic>
        <p:nvPicPr>
          <p:cNvPr id="522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49500"/>
            <a:ext cx="6265862"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29" name="Rectangle 7"/>
          <p:cNvSpPr>
            <a:spLocks noChangeArrowheads="1"/>
          </p:cNvSpPr>
          <p:nvPr/>
        </p:nvSpPr>
        <p:spPr bwMode="auto">
          <a:xfrm>
            <a:off x="6659563" y="1649442"/>
            <a:ext cx="24844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en-US" altLang="zh-CN" sz="1600" b="1" dirty="0">
                <a:latin typeface="宋体" pitchFamily="2" charset="-122"/>
                <a:ea typeface="宋体" pitchFamily="2" charset="-122"/>
              </a:rPr>
              <a:t>SB2</a:t>
            </a:r>
            <a:r>
              <a:rPr lang="zh-CN" altLang="en-US" sz="1600" b="1" dirty="0">
                <a:latin typeface="宋体" pitchFamily="2" charset="-122"/>
                <a:ea typeface="宋体" pitchFamily="2" charset="-122"/>
              </a:rPr>
              <a:t>是手动急停按钮，正常时闭合，急停时按动。</a:t>
            </a:r>
            <a:r>
              <a:rPr lang="en-US" altLang="zh-CN" sz="1600" b="1" dirty="0">
                <a:latin typeface="宋体" pitchFamily="2" charset="-122"/>
                <a:ea typeface="宋体" pitchFamily="2" charset="-122"/>
              </a:rPr>
              <a:t>SQM</a:t>
            </a:r>
            <a:r>
              <a:rPr lang="zh-CN" altLang="en-US" sz="1600" b="1" dirty="0">
                <a:latin typeface="宋体" pitchFamily="2" charset="-122"/>
                <a:ea typeface="宋体" pitchFamily="2" charset="-122"/>
              </a:rPr>
              <a:t>为驾驶室仓门安全开关，</a:t>
            </a:r>
            <a:r>
              <a:rPr lang="en-US" altLang="zh-CN" sz="1600" b="1" dirty="0">
                <a:latin typeface="宋体" pitchFamily="2" charset="-122"/>
                <a:ea typeface="宋体" pitchFamily="2" charset="-122"/>
              </a:rPr>
              <a:t>SQA1</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SQA2</a:t>
            </a:r>
            <a:r>
              <a:rPr lang="zh-CN" altLang="en-US" sz="1600" b="1" dirty="0">
                <a:latin typeface="宋体" pitchFamily="2" charset="-122"/>
                <a:ea typeface="宋体" pitchFamily="2" charset="-122"/>
              </a:rPr>
              <a:t>为端梁栏杆门开关，行程开关</a:t>
            </a:r>
            <a:r>
              <a:rPr lang="en-US" altLang="zh-CN" sz="1600" b="1" dirty="0">
                <a:latin typeface="宋体" pitchFamily="2" charset="-122"/>
                <a:ea typeface="宋体" pitchFamily="2" charset="-122"/>
              </a:rPr>
              <a:t>SQ1</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SQ6</a:t>
            </a:r>
            <a:r>
              <a:rPr lang="zh-CN" altLang="en-US" sz="1600" b="1" dirty="0">
                <a:latin typeface="宋体" pitchFamily="2" charset="-122"/>
                <a:ea typeface="宋体" pitchFamily="2" charset="-122"/>
              </a:rPr>
              <a:t>为小车、大车和提升机构的限位保护开关。各门在关闭状态，门开关和行程开关复位</a:t>
            </a:r>
            <a:r>
              <a:rPr lang="en-US" altLang="zh-CN" sz="1600" b="1" dirty="0">
                <a:latin typeface="宋体" pitchFamily="2" charset="-122"/>
                <a:ea typeface="宋体" pitchFamily="2" charset="-122"/>
              </a:rPr>
              <a:t>(</a:t>
            </a:r>
            <a:r>
              <a:rPr lang="zh-CN" altLang="en-US" sz="1600" b="1" dirty="0">
                <a:latin typeface="宋体" pitchFamily="2" charset="-122"/>
                <a:ea typeface="宋体" pitchFamily="2" charset="-122"/>
              </a:rPr>
              <a:t>动合触点闭合</a:t>
            </a:r>
            <a:r>
              <a:rPr lang="en-US" altLang="zh-CN" sz="1600" b="1" dirty="0">
                <a:latin typeface="宋体" pitchFamily="2" charset="-122"/>
                <a:ea typeface="宋体" pitchFamily="2" charset="-122"/>
              </a:rPr>
              <a:t>)</a:t>
            </a:r>
            <a:r>
              <a:rPr lang="zh-CN" altLang="en-US" sz="1600" b="1" dirty="0">
                <a:latin typeface="宋体" pitchFamily="2" charset="-122"/>
                <a:ea typeface="宋体" pitchFamily="2" charset="-122"/>
              </a:rPr>
              <a:t>，无过流现象时，过流继电器</a:t>
            </a:r>
            <a:r>
              <a:rPr lang="en-US" altLang="zh-CN" sz="1600" b="1" dirty="0">
                <a:latin typeface="宋体" pitchFamily="2" charset="-122"/>
                <a:ea typeface="宋体" pitchFamily="2" charset="-122"/>
              </a:rPr>
              <a:t>KA1</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KA9</a:t>
            </a:r>
            <a:r>
              <a:rPr lang="zh-CN" altLang="en-US" sz="1600" b="1" dirty="0">
                <a:latin typeface="宋体" pitchFamily="2" charset="-122"/>
                <a:ea typeface="宋体" pitchFamily="2" charset="-122"/>
              </a:rPr>
              <a:t>动断触点闭合，凸轮控制器</a:t>
            </a:r>
            <a:r>
              <a:rPr lang="en-US" altLang="zh-CN" sz="1600" b="1" dirty="0">
                <a:latin typeface="宋体" pitchFamily="2" charset="-122"/>
                <a:ea typeface="宋体" pitchFamily="2" charset="-122"/>
              </a:rPr>
              <a:t>Q1</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Q2</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Q3</a:t>
            </a:r>
            <a:r>
              <a:rPr lang="zh-CN" altLang="en-US" sz="1600" b="1" dirty="0">
                <a:latin typeface="宋体" pitchFamily="2" charset="-122"/>
                <a:ea typeface="宋体" pitchFamily="2" charset="-122"/>
              </a:rPr>
              <a:t>均在零位时，</a:t>
            </a:r>
            <a:r>
              <a:rPr lang="en-US" altLang="zh-CN" sz="1600" b="1" dirty="0">
                <a:latin typeface="宋体" pitchFamily="2" charset="-122"/>
                <a:ea typeface="宋体" pitchFamily="2" charset="-122"/>
              </a:rPr>
              <a:t>Q1B</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Q2B</a:t>
            </a:r>
            <a:r>
              <a:rPr lang="zh-CN" altLang="en-US" sz="1600" b="1" dirty="0">
                <a:latin typeface="宋体" pitchFamily="2" charset="-122"/>
                <a:ea typeface="宋体" pitchFamily="2" charset="-122"/>
              </a:rPr>
              <a:t>、</a:t>
            </a:r>
            <a:r>
              <a:rPr lang="en-US" altLang="zh-CN" sz="1600" b="1" dirty="0">
                <a:latin typeface="宋体" pitchFamily="2" charset="-122"/>
                <a:ea typeface="宋体" pitchFamily="2" charset="-122"/>
              </a:rPr>
              <a:t>Q3B</a:t>
            </a:r>
            <a:r>
              <a:rPr lang="zh-CN" altLang="en-US" sz="1600" b="1" dirty="0">
                <a:latin typeface="宋体" pitchFamily="2" charset="-122"/>
                <a:ea typeface="宋体" pitchFamily="2" charset="-122"/>
              </a:rPr>
              <a:t>触点闭合，按动按钮</a:t>
            </a:r>
            <a:r>
              <a:rPr lang="en-US" altLang="zh-CN" sz="1600" b="1" dirty="0">
                <a:latin typeface="宋体" pitchFamily="2" charset="-122"/>
                <a:ea typeface="宋体" pitchFamily="2" charset="-122"/>
              </a:rPr>
              <a:t>SB1</a:t>
            </a:r>
            <a:r>
              <a:rPr lang="zh-CN" altLang="en-US" sz="1600" b="1" dirty="0">
                <a:latin typeface="宋体" pitchFamily="2" charset="-122"/>
                <a:ea typeface="宋体" pitchFamily="2" charset="-122"/>
              </a:rPr>
              <a:t>，接触器</a:t>
            </a:r>
            <a:r>
              <a:rPr lang="en-US" altLang="zh-CN" sz="1600" b="1" dirty="0">
                <a:latin typeface="宋体" pitchFamily="2" charset="-122"/>
                <a:ea typeface="宋体" pitchFamily="2" charset="-122"/>
              </a:rPr>
              <a:t>KM</a:t>
            </a:r>
            <a:r>
              <a:rPr lang="zh-CN" altLang="en-US" sz="1600" b="1" dirty="0">
                <a:latin typeface="宋体" pitchFamily="2" charset="-122"/>
                <a:ea typeface="宋体" pitchFamily="2" charset="-122"/>
              </a:rPr>
              <a:t>线圈通电并且自锁，桥式起重机主回路通电，起重机可以开始工作。 </a:t>
            </a:r>
          </a:p>
        </p:txBody>
      </p:sp>
    </p:spTree>
    <p:extLst>
      <p:ext uri="{BB962C8B-B14F-4D97-AF65-F5344CB8AC3E}">
        <p14:creationId xmlns:p14="http://schemas.microsoft.com/office/powerpoint/2010/main" val="2166094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333375"/>
            <a:ext cx="8785225" cy="609600"/>
          </a:xfrm>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7171" name="Rectangle 3"/>
          <p:cNvSpPr>
            <a:spLocks noChangeArrowheads="1"/>
          </p:cNvSpPr>
          <p:nvPr/>
        </p:nvSpPr>
        <p:spPr bwMode="auto">
          <a:xfrm>
            <a:off x="250825" y="426572"/>
            <a:ext cx="1677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latinLnBrk="0"/>
            <a:r>
              <a:rPr lang="zh-CN" altLang="en-US" sz="2800" b="1" dirty="0">
                <a:ea typeface="宋体" charset="-122"/>
              </a:rPr>
              <a:t>知识链接</a:t>
            </a:r>
            <a:r>
              <a:rPr lang="zh-CN" altLang="en-US" b="1" dirty="0">
                <a:ea typeface="宋体" charset="-122"/>
              </a:rPr>
              <a:t> </a:t>
            </a:r>
          </a:p>
        </p:txBody>
      </p:sp>
      <p:sp>
        <p:nvSpPr>
          <p:cNvPr id="7172" name="Rectangle 11"/>
          <p:cNvSpPr>
            <a:spLocks noChangeArrowheads="1"/>
          </p:cNvSpPr>
          <p:nvPr/>
        </p:nvSpPr>
        <p:spPr bwMode="auto">
          <a:xfrm>
            <a:off x="179388" y="1484313"/>
            <a:ext cx="83597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indent="266700">
              <a:buFont typeface="Wingdings" pitchFamily="2" charset="2"/>
              <a:buChar char="Ø"/>
            </a:pPr>
            <a:r>
              <a:rPr lang="en-US" altLang="zh-CN" sz="2400"/>
              <a:t>C650</a:t>
            </a:r>
            <a:r>
              <a:rPr lang="zh-CN" altLang="en-US" sz="2400"/>
              <a:t>车床电力拖动的控制要求及特点</a:t>
            </a:r>
          </a:p>
          <a:p>
            <a:pPr indent="266700"/>
            <a:r>
              <a:rPr lang="en-US" altLang="zh-CN" sz="2400" b="0"/>
              <a:t>(1)</a:t>
            </a:r>
            <a:r>
              <a:rPr lang="zh-CN" altLang="en-US" sz="2400" b="0"/>
              <a:t>主轴负载主要为切削性恒功率负载，要求正反转、反接制动和调速控制，系统采用齿轮变速箱的机械调速方式，要求电气控制系统实现正反转和反接制动控制。</a:t>
            </a:r>
          </a:p>
          <a:p>
            <a:pPr indent="266700"/>
            <a:r>
              <a:rPr lang="en-US" altLang="zh-CN" sz="2400" b="0"/>
              <a:t>(2)</a:t>
            </a:r>
            <a:r>
              <a:rPr lang="zh-CN" altLang="en-US" sz="2400" b="0"/>
              <a:t>由于</a:t>
            </a:r>
            <a:r>
              <a:rPr lang="en-US" altLang="zh-CN" sz="2400" b="0"/>
              <a:t>C650</a:t>
            </a:r>
            <a:r>
              <a:rPr lang="zh-CN" altLang="en-US" sz="2400" b="0"/>
              <a:t>车床床身较长，为减少辅助工作时间，提高加工效率，设置了一台</a:t>
            </a:r>
            <a:r>
              <a:rPr lang="en-US" altLang="zh-CN" sz="2400" b="0"/>
              <a:t>2.2KW</a:t>
            </a:r>
            <a:r>
              <a:rPr lang="zh-CN" altLang="en-US" sz="2400" b="0"/>
              <a:t>的笼型三相交流异步电动机拖动刀架及溜板箱的快速移动，由于快速移动为短时工作制，要求采用点动控制。</a:t>
            </a:r>
          </a:p>
          <a:p>
            <a:pPr indent="266700"/>
            <a:r>
              <a:rPr lang="en-US" altLang="zh-CN" sz="2400" b="0"/>
              <a:t>(3)</a:t>
            </a:r>
            <a:r>
              <a:rPr lang="zh-CN" altLang="en-US" sz="2400" b="0"/>
              <a:t>为了在机加工过程中对刀具进行冷却，车床的冷却液循环系统采用一台</a:t>
            </a:r>
            <a:r>
              <a:rPr lang="en-US" altLang="zh-CN" sz="2400" b="0"/>
              <a:t>125W</a:t>
            </a:r>
            <a:r>
              <a:rPr lang="zh-CN" altLang="en-US" sz="2400" b="0"/>
              <a:t>的三相交流异步电动机驱动冷却泵运转，冷却泵电动机要求采用起停控制。</a:t>
            </a:r>
          </a:p>
        </p:txBody>
      </p:sp>
    </p:spTree>
    <p:extLst>
      <p:ext uri="{BB962C8B-B14F-4D97-AF65-F5344CB8AC3E}">
        <p14:creationId xmlns:p14="http://schemas.microsoft.com/office/powerpoint/2010/main" val="34059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53251"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sp>
        <p:nvSpPr>
          <p:cNvPr id="53252" name="Rectangle 6"/>
          <p:cNvSpPr>
            <a:spLocks noGrp="1" noChangeArrowheads="1"/>
          </p:cNvSpPr>
          <p:nvPr>
            <p:ph type="body" idx="1"/>
          </p:nvPr>
        </p:nvSpPr>
        <p:spPr>
          <a:xfrm>
            <a:off x="867833" y="1412776"/>
            <a:ext cx="7408333" cy="4674832"/>
          </a:xfrm>
          <a:noFill/>
        </p:spPr>
        <p:txBody>
          <a:bodyPr>
            <a:normAutofit lnSpcReduction="10000"/>
          </a:bodyPr>
          <a:lstStyle/>
          <a:p>
            <a:pPr eaLnBrk="1" hangingPunct="1">
              <a:lnSpc>
                <a:spcPct val="90000"/>
              </a:lnSpc>
              <a:buFont typeface="Wingdings" pitchFamily="2" charset="2"/>
              <a:buChar char="Ø"/>
            </a:pPr>
            <a:r>
              <a:rPr lang="zh-CN" altLang="en-US" sz="2400" b="1" dirty="0" smtClean="0">
                <a:solidFill>
                  <a:schemeClr val="tx1"/>
                </a:solidFill>
                <a:latin typeface="宋体" pitchFamily="2" charset="-122"/>
                <a:ea typeface="宋体" pitchFamily="2" charset="-122"/>
              </a:rPr>
              <a:t>任务要求</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分析组合机床电气控制线路。</a:t>
            </a:r>
          </a:p>
          <a:p>
            <a:pPr eaLnBrk="1" hangingPunct="1">
              <a:lnSpc>
                <a:spcPct val="90000"/>
              </a:lnSpc>
              <a:buFont typeface="Wingdings" pitchFamily="2" charset="2"/>
              <a:buChar char="Ø"/>
            </a:pPr>
            <a:r>
              <a:rPr lang="zh-CN" altLang="en-US" sz="2400" b="1" dirty="0" smtClean="0">
                <a:solidFill>
                  <a:schemeClr val="tx1"/>
                </a:solidFill>
                <a:latin typeface="宋体" pitchFamily="2" charset="-122"/>
                <a:ea typeface="宋体" pitchFamily="2" charset="-122"/>
              </a:rPr>
              <a:t>任务分析</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按照查线读图法，对组合机床电气控制线路进行分析。</a:t>
            </a:r>
          </a:p>
          <a:p>
            <a:pPr eaLnBrk="1" hangingPunct="1">
              <a:lnSpc>
                <a:spcPct val="90000"/>
              </a:lnSpc>
              <a:buFont typeface="Wingdings" pitchFamily="2" charset="2"/>
              <a:buNone/>
            </a:pPr>
            <a:r>
              <a:rPr lang="en-US" altLang="zh-CN" sz="2400" b="1" dirty="0" smtClean="0">
                <a:solidFill>
                  <a:schemeClr val="tx1"/>
                </a:solidFill>
                <a:latin typeface="宋体" pitchFamily="2" charset="-122"/>
                <a:ea typeface="宋体" pitchFamily="2" charset="-122"/>
              </a:rPr>
              <a:t>      1.</a:t>
            </a:r>
            <a:r>
              <a:rPr lang="zh-CN" altLang="en-US" sz="2400" b="1" dirty="0" smtClean="0">
                <a:solidFill>
                  <a:schemeClr val="tx1"/>
                </a:solidFill>
                <a:latin typeface="宋体" pitchFamily="2" charset="-122"/>
                <a:ea typeface="宋体" pitchFamily="2" charset="-122"/>
              </a:rPr>
              <a:t>了解生产工艺与执行电器的关系</a:t>
            </a:r>
          </a:p>
          <a:p>
            <a:pPr eaLnBrk="1" hangingPunct="1">
              <a:lnSpc>
                <a:spcPct val="90000"/>
              </a:lnSpc>
              <a:buFont typeface="Wingdings" pitchFamily="2" charset="2"/>
              <a:buNone/>
            </a:pPr>
            <a:r>
              <a:rPr lang="zh-CN" altLang="en-US" sz="2400" b="1" dirty="0" smtClean="0">
                <a:solidFill>
                  <a:schemeClr val="tx1"/>
                </a:solidFill>
                <a:latin typeface="宋体" pitchFamily="2" charset="-122"/>
                <a:ea typeface="宋体" pitchFamily="2" charset="-122"/>
              </a:rPr>
              <a:t>         组合机床是针对特定工件，进行特定工序加工的高效自动化机加工设备，一般采用多轴、多刀具、多面、多工位同时加工，适用于产品的大批量生产，可以完成车、铣、钻、扩、镗等切削和精加工的多道工序。电气控制不一而同。动力部件是电气控制的主要对象，控制系统多用机械、液压、气动和电气相结合的控制方式。</a:t>
            </a:r>
          </a:p>
        </p:txBody>
      </p:sp>
    </p:spTree>
    <p:extLst>
      <p:ext uri="{BB962C8B-B14F-4D97-AF65-F5344CB8AC3E}">
        <p14:creationId xmlns:p14="http://schemas.microsoft.com/office/powerpoint/2010/main" val="1408556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54275"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pic>
        <p:nvPicPr>
          <p:cNvPr id="542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2133600"/>
            <a:ext cx="88773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277" name="Rectangle 7"/>
          <p:cNvSpPr>
            <a:spLocks noChangeArrowheads="1"/>
          </p:cNvSpPr>
          <p:nvPr/>
        </p:nvSpPr>
        <p:spPr bwMode="auto">
          <a:xfrm>
            <a:off x="611188" y="5051336"/>
            <a:ext cx="828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r>
              <a:rPr lang="zh-CN" altLang="en-US" sz="2400" b="1" dirty="0">
                <a:latin typeface="宋体" pitchFamily="2" charset="-122"/>
                <a:ea typeface="宋体" pitchFamily="2" charset="-122"/>
              </a:rPr>
              <a:t>例如机械动力滑台一次工进的循环要求如图</a:t>
            </a:r>
            <a:r>
              <a:rPr lang="en-US" altLang="zh-CN" sz="2400" b="1" dirty="0">
                <a:latin typeface="宋体" pitchFamily="2" charset="-122"/>
                <a:ea typeface="宋体" pitchFamily="2" charset="-122"/>
              </a:rPr>
              <a:t>6-24</a:t>
            </a:r>
            <a:r>
              <a:rPr lang="zh-CN" altLang="en-US" sz="2400" b="1" dirty="0">
                <a:latin typeface="宋体" pitchFamily="2" charset="-122"/>
                <a:ea typeface="宋体" pitchFamily="2" charset="-122"/>
              </a:rPr>
              <a:t>所示，实现快进→工进→反向工进→快退工作循环要求的控制电路如图</a:t>
            </a:r>
            <a:r>
              <a:rPr lang="en-US" altLang="zh-CN" sz="2400" b="1" dirty="0">
                <a:latin typeface="宋体" pitchFamily="2" charset="-122"/>
                <a:ea typeface="宋体" pitchFamily="2" charset="-122"/>
              </a:rPr>
              <a:t>6-25</a:t>
            </a:r>
            <a:r>
              <a:rPr lang="zh-CN" altLang="en-US" sz="2400" b="1" dirty="0">
                <a:latin typeface="宋体" pitchFamily="2" charset="-122"/>
                <a:ea typeface="宋体" pitchFamily="2" charset="-122"/>
              </a:rPr>
              <a:t>所示。 </a:t>
            </a:r>
          </a:p>
        </p:txBody>
      </p:sp>
    </p:spTree>
    <p:extLst>
      <p:ext uri="{BB962C8B-B14F-4D97-AF65-F5344CB8AC3E}">
        <p14:creationId xmlns:p14="http://schemas.microsoft.com/office/powerpoint/2010/main" val="30240162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55299"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pic>
        <p:nvPicPr>
          <p:cNvPr id="553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41438"/>
            <a:ext cx="724852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24428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56323"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sp>
        <p:nvSpPr>
          <p:cNvPr id="56324" name="Rectangle 5"/>
          <p:cNvSpPr>
            <a:spLocks noChangeArrowheads="1"/>
          </p:cNvSpPr>
          <p:nvPr/>
        </p:nvSpPr>
        <p:spPr bwMode="auto">
          <a:xfrm>
            <a:off x="250825" y="1212246"/>
            <a:ext cx="8280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r>
              <a:rPr lang="zh-CN" altLang="en-US" sz="2400" b="1" dirty="0">
                <a:latin typeface="宋体" pitchFamily="2" charset="-122"/>
                <a:ea typeface="宋体" pitchFamily="2" charset="-122"/>
              </a:rPr>
              <a:t>组合机床控制分析</a:t>
            </a:r>
          </a:p>
          <a:p>
            <a:pPr algn="ctr"/>
            <a:r>
              <a:rPr lang="zh-CN" altLang="en-US" sz="2400" b="1" dirty="0">
                <a:latin typeface="宋体" pitchFamily="2" charset="-122"/>
                <a:ea typeface="宋体" pitchFamily="2" charset="-122"/>
              </a:rPr>
              <a:t>         卧式双面扩孔组合机床有两个带有主轴旋转运动的</a:t>
            </a:r>
            <a:r>
              <a:rPr lang="en-US" altLang="zh-CN" sz="2400" b="1" dirty="0">
                <a:latin typeface="宋体" pitchFamily="2" charset="-122"/>
                <a:ea typeface="宋体" pitchFamily="2" charset="-122"/>
              </a:rPr>
              <a:t>HY</a:t>
            </a:r>
            <a:r>
              <a:rPr lang="zh-CN" altLang="en-US" sz="2400" b="1" dirty="0">
                <a:latin typeface="宋体" pitchFamily="2" charset="-122"/>
                <a:ea typeface="宋体" pitchFamily="2" charset="-122"/>
              </a:rPr>
              <a:t>型液压滑台和液压操纵固定式夹具，可完成半自动工作循环和调整工作，图</a:t>
            </a:r>
            <a:r>
              <a:rPr lang="en-US" altLang="zh-CN" sz="2400" b="1" dirty="0">
                <a:latin typeface="宋体" pitchFamily="2" charset="-122"/>
                <a:ea typeface="宋体" pitchFamily="2" charset="-122"/>
              </a:rPr>
              <a:t>6-26</a:t>
            </a:r>
            <a:r>
              <a:rPr lang="zh-CN" altLang="en-US" sz="2400" b="1" dirty="0">
                <a:latin typeface="宋体" pitchFamily="2" charset="-122"/>
                <a:ea typeface="宋体" pitchFamily="2" charset="-122"/>
              </a:rPr>
              <a:t>为其结构简图。</a:t>
            </a:r>
          </a:p>
        </p:txBody>
      </p:sp>
      <p:pic>
        <p:nvPicPr>
          <p:cNvPr id="563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214688"/>
            <a:ext cx="4233862"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19190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57347"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sp>
        <p:nvSpPr>
          <p:cNvPr id="57348" name="Rectangle 5"/>
          <p:cNvSpPr>
            <a:spLocks noChangeArrowheads="1"/>
          </p:cNvSpPr>
          <p:nvPr/>
        </p:nvSpPr>
        <p:spPr bwMode="auto">
          <a:xfrm>
            <a:off x="611188" y="4682005"/>
            <a:ext cx="8280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latinLnBrk="0"/>
            <a:r>
              <a:rPr lang="zh-CN" altLang="en-US" sz="2000" dirty="0"/>
              <a:t>         </a:t>
            </a:r>
            <a:r>
              <a:rPr lang="zh-CN" altLang="en-US" sz="2400" b="1" dirty="0">
                <a:latin typeface="宋体" pitchFamily="2" charset="-122"/>
                <a:ea typeface="宋体" pitchFamily="2" charset="-122"/>
              </a:rPr>
              <a:t>工作循环工步图和液压系统状态表如图</a:t>
            </a:r>
            <a:r>
              <a:rPr lang="en-US" altLang="zh-CN" sz="2400" b="1" dirty="0">
                <a:latin typeface="宋体" pitchFamily="2" charset="-122"/>
                <a:ea typeface="宋体" pitchFamily="2" charset="-122"/>
              </a:rPr>
              <a:t>6-27</a:t>
            </a:r>
            <a:r>
              <a:rPr lang="zh-CN" altLang="en-US" sz="2400" b="1" dirty="0">
                <a:latin typeface="宋体" pitchFamily="2" charset="-122"/>
                <a:ea typeface="宋体" pitchFamily="2" charset="-122"/>
              </a:rPr>
              <a:t>所示，工作时，工件装入夹具</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定位夹紧装置</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，按动起动按钮开始工件的定位和夹紧，然后两面的动力滑台同时快速进给，刀具接近工件压下液压行程阀后，改为工进及加工，加工结束，快速退回到原位。</a:t>
            </a:r>
          </a:p>
        </p:txBody>
      </p:sp>
      <p:pic>
        <p:nvPicPr>
          <p:cNvPr id="573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060575"/>
            <a:ext cx="74914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70495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50825" y="42862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拓展任务</a:t>
            </a:r>
            <a:endParaRPr lang="en-US" altLang="zh-CN" sz="2800" b="1" dirty="0">
              <a:ea typeface="宋体" charset="-122"/>
            </a:endParaRPr>
          </a:p>
        </p:txBody>
      </p:sp>
      <p:sp>
        <p:nvSpPr>
          <p:cNvPr id="58371"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pic>
        <p:nvPicPr>
          <p:cNvPr id="583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22463"/>
            <a:ext cx="8461375"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967604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10257" y="434622"/>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a:ea typeface="宋体" charset="-122"/>
              </a:rPr>
              <a:t>拓展任务</a:t>
            </a:r>
            <a:endParaRPr lang="en-US" altLang="zh-CN" sz="2800" b="1">
              <a:ea typeface="宋体" charset="-122"/>
            </a:endParaRPr>
          </a:p>
        </p:txBody>
      </p:sp>
      <p:sp>
        <p:nvSpPr>
          <p:cNvPr id="59395" name="Rectangle 3"/>
          <p:cNvSpPr>
            <a:spLocks noChangeArrowheads="1"/>
          </p:cNvSpPr>
          <p:nvPr/>
        </p:nvSpPr>
        <p:spPr bwMode="auto">
          <a:xfrm>
            <a:off x="179388" y="333375"/>
            <a:ext cx="8785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latinLnBrk="0"/>
            <a:r>
              <a:rPr lang="en-US" altLang="en-US" sz="2000" b="1" dirty="0" err="1">
                <a:latin typeface="宋体" pitchFamily="2" charset="-122"/>
                <a:ea typeface="宋体" pitchFamily="2" charset="-122"/>
              </a:rPr>
              <a:t>工作任务四</a:t>
            </a:r>
            <a:r>
              <a:rPr lang="en-US" altLang="en-US" sz="2000" b="1" dirty="0">
                <a:latin typeface="宋体" pitchFamily="2" charset="-122"/>
                <a:ea typeface="宋体" pitchFamily="2" charset="-122"/>
              </a:rPr>
              <a:t>   </a:t>
            </a:r>
            <a:r>
              <a:rPr lang="en-US" altLang="en-US" sz="2000" b="1" dirty="0" err="1">
                <a:latin typeface="宋体" pitchFamily="2" charset="-122"/>
                <a:ea typeface="宋体" pitchFamily="2" charset="-122"/>
              </a:rPr>
              <a:t>起重机械电气控制电路分析</a:t>
            </a:r>
            <a:endParaRPr lang="ko-KR" altLang="en-US" sz="2000" b="1" dirty="0">
              <a:latin typeface="宋体" pitchFamily="2" charset="-122"/>
            </a:endParaRPr>
          </a:p>
        </p:txBody>
      </p:sp>
      <p:sp>
        <p:nvSpPr>
          <p:cNvPr id="59396" name="Rectangle 4"/>
          <p:cNvSpPr>
            <a:spLocks noChangeArrowheads="1"/>
          </p:cNvSpPr>
          <p:nvPr/>
        </p:nvSpPr>
        <p:spPr bwMode="auto">
          <a:xfrm>
            <a:off x="250825" y="1467357"/>
            <a:ext cx="8280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r>
              <a:rPr lang="zh-CN" altLang="en-US" sz="2400" b="1" dirty="0">
                <a:latin typeface="宋体" pitchFamily="2" charset="-122"/>
                <a:ea typeface="宋体" pitchFamily="2" charset="-122"/>
              </a:rPr>
              <a:t>组合机床控制分析</a:t>
            </a:r>
          </a:p>
          <a:p>
            <a:pPr latinLnBrk="0"/>
            <a:r>
              <a:rPr lang="zh-CN" altLang="en-US" sz="2400" b="1" dirty="0">
                <a:latin typeface="宋体" pitchFamily="2" charset="-122"/>
                <a:ea typeface="宋体" pitchFamily="2" charset="-122"/>
              </a:rPr>
              <a:t>        旋钮</a:t>
            </a:r>
            <a:r>
              <a:rPr lang="en-US" altLang="zh-CN" sz="2400" b="1" dirty="0">
                <a:latin typeface="宋体" pitchFamily="2" charset="-122"/>
                <a:ea typeface="宋体" pitchFamily="2" charset="-122"/>
              </a:rPr>
              <a:t>SA1~SA3</a:t>
            </a:r>
            <a:r>
              <a:rPr lang="zh-CN" altLang="en-US" sz="2400" b="1" dirty="0">
                <a:latin typeface="宋体" pitchFamily="2" charset="-122"/>
                <a:ea typeface="宋体" pitchFamily="2" charset="-122"/>
              </a:rPr>
              <a:t>为三台电动机的单独调整旋钮开关，用来选择左、右主轴电动机和液压电动机的调整工作，三台电动机既可以同时起动，又可以单独调整。例如单独调整液压系统时，不需要左、右主轴电动机工作，转动旋钮</a:t>
            </a:r>
            <a:r>
              <a:rPr lang="en-US" altLang="zh-CN" sz="2400" b="1" dirty="0">
                <a:latin typeface="宋体" pitchFamily="2" charset="-122"/>
                <a:ea typeface="宋体" pitchFamily="2" charset="-122"/>
              </a:rPr>
              <a:t>SA1</a:t>
            </a:r>
            <a:r>
              <a:rPr lang="zh-CN" altLang="en-US" sz="2400" b="1" dirty="0">
                <a:latin typeface="宋体" pitchFamily="2" charset="-122"/>
                <a:ea typeface="宋体" pitchFamily="2" charset="-122"/>
              </a:rPr>
              <a:t>、</a:t>
            </a:r>
            <a:r>
              <a:rPr lang="en-US" altLang="zh-CN" sz="2400" b="1" dirty="0">
                <a:latin typeface="宋体" pitchFamily="2" charset="-122"/>
                <a:ea typeface="宋体" pitchFamily="2" charset="-122"/>
              </a:rPr>
              <a:t>SA2</a:t>
            </a:r>
            <a:r>
              <a:rPr lang="zh-CN" altLang="en-US" sz="2400" b="1" dirty="0">
                <a:latin typeface="宋体" pitchFamily="2" charset="-122"/>
                <a:ea typeface="宋体" pitchFamily="2" charset="-122"/>
              </a:rPr>
              <a:t>，其动断触点分开、动合触点闭合，按动起动按钮</a:t>
            </a:r>
            <a:r>
              <a:rPr lang="en-US" altLang="zh-CN" sz="2400" b="1" dirty="0">
                <a:latin typeface="宋体" pitchFamily="2" charset="-122"/>
                <a:ea typeface="宋体" pitchFamily="2" charset="-122"/>
              </a:rPr>
              <a:t>SB2</a:t>
            </a:r>
            <a:r>
              <a:rPr lang="zh-CN" altLang="en-US" sz="2400" b="1" dirty="0">
                <a:latin typeface="宋体" pitchFamily="2" charset="-122"/>
                <a:ea typeface="宋体" pitchFamily="2" charset="-122"/>
              </a:rPr>
              <a:t>，只有接触器</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线圈通电自锁，液压泵电动机</a:t>
            </a:r>
            <a:r>
              <a:rPr lang="en-US" altLang="zh-CN" sz="2400" b="1" dirty="0">
                <a:latin typeface="宋体" pitchFamily="2" charset="-122"/>
                <a:ea typeface="宋体" pitchFamily="2" charset="-122"/>
              </a:rPr>
              <a:t>M3</a:t>
            </a:r>
            <a:r>
              <a:rPr lang="zh-CN" altLang="en-US" sz="2400" b="1" dirty="0">
                <a:latin typeface="宋体" pitchFamily="2" charset="-122"/>
                <a:ea typeface="宋体" pitchFamily="2" charset="-122"/>
              </a:rPr>
              <a:t>动作，从而达到单独调整的目的。</a:t>
            </a:r>
          </a:p>
        </p:txBody>
      </p:sp>
    </p:spTree>
    <p:extLst>
      <p:ext uri="{BB962C8B-B14F-4D97-AF65-F5344CB8AC3E}">
        <p14:creationId xmlns:p14="http://schemas.microsoft.com/office/powerpoint/2010/main" val="3208615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395288" y="428625"/>
            <a:ext cx="16557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8195" name="Rectangle 5"/>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8196" name="Rectangle 9"/>
          <p:cNvSpPr>
            <a:spLocks noChangeArrowheads="1"/>
          </p:cNvSpPr>
          <p:nvPr/>
        </p:nvSpPr>
        <p:spPr bwMode="auto">
          <a:xfrm>
            <a:off x="395288" y="1329840"/>
            <a:ext cx="8064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eaLnBrk="0" latinLnBrk="0" hangingPunct="0">
              <a:buFont typeface="Wingdings" pitchFamily="2" charset="2"/>
              <a:buChar char="Ø"/>
            </a:pPr>
            <a:r>
              <a:rPr lang="zh-CN" altLang="en-US" sz="2400" b="1" dirty="0">
                <a:latin typeface="宋体" pitchFamily="2" charset="-122"/>
                <a:ea typeface="宋体" pitchFamily="2" charset="-122"/>
              </a:rPr>
              <a:t>任务要求</a:t>
            </a:r>
            <a:endParaRPr lang="en-US" altLang="zh-CN" sz="2400" b="1" dirty="0">
              <a:latin typeface="宋体" pitchFamily="2" charset="-122"/>
              <a:ea typeface="宋体" pitchFamily="2" charset="-122"/>
            </a:endParaRPr>
          </a:p>
          <a:p>
            <a:pPr indent="266700" eaLnBrk="0" latinLnBrk="0" hangingPunct="0"/>
            <a:r>
              <a:rPr lang="zh-CN" altLang="en-US" sz="2400" b="1" dirty="0">
                <a:latin typeface="宋体" pitchFamily="2" charset="-122"/>
                <a:ea typeface="宋体" pitchFamily="2" charset="-122"/>
              </a:rPr>
              <a:t>        分析图</a:t>
            </a:r>
            <a:r>
              <a:rPr lang="en-US" altLang="zh-CN" sz="2400" b="1" dirty="0">
                <a:latin typeface="宋体" pitchFamily="2" charset="-122"/>
                <a:ea typeface="宋体" pitchFamily="2" charset="-122"/>
              </a:rPr>
              <a:t>6-2</a:t>
            </a:r>
            <a:r>
              <a:rPr lang="zh-CN" altLang="en-US" sz="2400" b="1" dirty="0">
                <a:latin typeface="宋体" pitchFamily="2" charset="-122"/>
                <a:ea typeface="宋体" pitchFamily="2" charset="-122"/>
              </a:rPr>
              <a:t>所示</a:t>
            </a:r>
            <a:r>
              <a:rPr lang="en-US" altLang="zh-CN" sz="2400" b="1" dirty="0">
                <a:latin typeface="宋体" pitchFamily="2" charset="-122"/>
                <a:ea typeface="宋体" pitchFamily="2" charset="-122"/>
              </a:rPr>
              <a:t>C650</a:t>
            </a:r>
            <a:r>
              <a:rPr lang="zh-CN" altLang="en-US" sz="2400" b="1" dirty="0">
                <a:latin typeface="宋体" pitchFamily="2" charset="-122"/>
                <a:ea typeface="宋体" pitchFamily="2" charset="-122"/>
              </a:rPr>
              <a:t>卧式车床电气控制原理图</a:t>
            </a:r>
          </a:p>
          <a:p>
            <a:pPr indent="266700" eaLnBrk="0" latinLnBrk="0" hangingPunct="0"/>
            <a:r>
              <a:rPr lang="zh-CN" altLang="en-US" sz="2400" b="1" dirty="0">
                <a:latin typeface="宋体" pitchFamily="2" charset="-122"/>
                <a:ea typeface="宋体" pitchFamily="2" charset="-122"/>
              </a:rPr>
              <a:t>任务分析  </a:t>
            </a:r>
          </a:p>
          <a:p>
            <a:pPr indent="266700" eaLnBrk="0" latinLnBrk="0" hangingPunct="0"/>
            <a:r>
              <a:rPr lang="zh-CN" altLang="en-US" sz="2400" b="1" dirty="0">
                <a:latin typeface="宋体" pitchFamily="2" charset="-122"/>
                <a:ea typeface="宋体" pitchFamily="2" charset="-122"/>
              </a:rPr>
              <a:t>        按照查线读图法，对图</a:t>
            </a:r>
            <a:r>
              <a:rPr lang="en-US" altLang="zh-CN" sz="2400" b="1" dirty="0">
                <a:latin typeface="宋体" pitchFamily="2" charset="-122"/>
                <a:ea typeface="宋体" pitchFamily="2" charset="-122"/>
              </a:rPr>
              <a:t>5-1</a:t>
            </a:r>
            <a:r>
              <a:rPr lang="zh-CN" altLang="en-US" sz="2400" b="1" dirty="0">
                <a:latin typeface="宋体" pitchFamily="2" charset="-122"/>
                <a:ea typeface="宋体" pitchFamily="2" charset="-122"/>
              </a:rPr>
              <a:t>逐一进行分析。</a:t>
            </a:r>
          </a:p>
          <a:p>
            <a:pPr indent="266700" eaLnBrk="0" latinLnBrk="0" hangingPunct="0">
              <a:buFont typeface="Wingdings" pitchFamily="2" charset="2"/>
              <a:buChar char="u"/>
            </a:pPr>
            <a:r>
              <a:rPr lang="zh-CN" altLang="en-US" sz="2400" b="1" dirty="0">
                <a:latin typeface="宋体" pitchFamily="2" charset="-122"/>
                <a:ea typeface="宋体" pitchFamily="2" charset="-122"/>
              </a:rPr>
              <a:t>了解生产工艺与执行电器的关系</a:t>
            </a:r>
          </a:p>
          <a:p>
            <a:pPr indent="266700" eaLnBrk="0" latinLnBrk="0" hangingPunct="0"/>
            <a:r>
              <a:rPr lang="en-US" altLang="zh-CN" sz="2400" b="1" dirty="0">
                <a:latin typeface="宋体" pitchFamily="2" charset="-122"/>
                <a:ea typeface="宋体" pitchFamily="2" charset="-122"/>
              </a:rPr>
              <a:t>(1)</a:t>
            </a:r>
            <a:r>
              <a:rPr lang="zh-CN" altLang="en-US" sz="2400" b="1" dirty="0">
                <a:latin typeface="宋体" pitchFamily="2" charset="-122"/>
                <a:ea typeface="宋体" pitchFamily="2" charset="-122"/>
              </a:rPr>
              <a:t>主轴负载主要为切削性恒功率负载，要求正反转、反接制动和调速控制</a:t>
            </a:r>
          </a:p>
          <a:p>
            <a:pPr indent="266700" eaLnBrk="0" latinLnBrk="0" hangingPunct="0"/>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 设置拖动刀架及溜板箱的快速移动，短时工作制，要求采用点动控制。</a:t>
            </a:r>
          </a:p>
          <a:p>
            <a:pPr indent="266700" eaLnBrk="0" latinLnBrk="0" hangingPunct="0"/>
            <a:r>
              <a:rPr lang="en-US" altLang="zh-CN" sz="2400" b="1" dirty="0">
                <a:latin typeface="宋体" pitchFamily="2" charset="-122"/>
                <a:ea typeface="宋体" pitchFamily="2" charset="-122"/>
              </a:rPr>
              <a:t>(3)</a:t>
            </a:r>
            <a:r>
              <a:rPr lang="zh-CN" altLang="en-US" sz="2400" b="1" dirty="0">
                <a:latin typeface="宋体" pitchFamily="2" charset="-122"/>
                <a:ea typeface="宋体" pitchFamily="2" charset="-122"/>
              </a:rPr>
              <a:t> 机加工过程中对刀具进行冷却，冷却泵电动机要求采用起停控制。</a:t>
            </a:r>
          </a:p>
          <a:p>
            <a:pPr indent="266700" eaLnBrk="0" latinLnBrk="0" hangingPunct="0">
              <a:buFont typeface="Wingdings" pitchFamily="2" charset="2"/>
              <a:buChar char="u"/>
            </a:pPr>
            <a:r>
              <a:rPr lang="zh-CN" altLang="en-US" sz="2400" b="1" dirty="0">
                <a:latin typeface="宋体" pitchFamily="2" charset="-122"/>
                <a:ea typeface="宋体" pitchFamily="2" charset="-122"/>
              </a:rPr>
              <a:t>分析主电路</a:t>
            </a:r>
          </a:p>
          <a:p>
            <a:pPr indent="266700" eaLnBrk="0" latinLnBrk="0" hangingPunct="0">
              <a:buFont typeface="Wingdings" pitchFamily="2" charset="2"/>
              <a:buChar char="u"/>
            </a:pPr>
            <a:r>
              <a:rPr lang="zh-CN" altLang="en-US" sz="2400" b="1" dirty="0">
                <a:latin typeface="宋体" pitchFamily="2" charset="-122"/>
                <a:ea typeface="宋体" pitchFamily="2" charset="-122"/>
              </a:rPr>
              <a:t>分析控制电路</a:t>
            </a:r>
          </a:p>
        </p:txBody>
      </p:sp>
    </p:spTree>
    <p:extLst>
      <p:ext uri="{BB962C8B-B14F-4D97-AF65-F5344CB8AC3E}">
        <p14:creationId xmlns:p14="http://schemas.microsoft.com/office/powerpoint/2010/main" val="3340574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9219"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8263"/>
            <a:ext cx="9144000"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20922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a:ea typeface="宋体" charset="-122"/>
              </a:rPr>
              <a:t>基本任务</a:t>
            </a:r>
            <a:endParaRPr lang="en-US" altLang="zh-CN" sz="2800" b="1">
              <a:ea typeface="宋体" charset="-122"/>
            </a:endParaRPr>
          </a:p>
        </p:txBody>
      </p:sp>
      <p:sp>
        <p:nvSpPr>
          <p:cNvPr id="10243"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58324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041408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50825" y="428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latinLnBrk="0"/>
            <a:r>
              <a:rPr lang="zh-CN" altLang="en-US" sz="2800" b="1" dirty="0">
                <a:ea typeface="宋体" charset="-122"/>
              </a:rPr>
              <a:t>基本任务</a:t>
            </a:r>
            <a:endParaRPr lang="en-US" altLang="zh-CN" sz="2800" b="1" dirty="0">
              <a:ea typeface="宋体" charset="-122"/>
            </a:endParaRPr>
          </a:p>
        </p:txBody>
      </p:sp>
      <p:sp>
        <p:nvSpPr>
          <p:cNvPr id="11267" name="Rectangle 3"/>
          <p:cNvSpPr>
            <a:spLocks noGrp="1" noChangeArrowheads="1"/>
          </p:cNvSpPr>
          <p:nvPr>
            <p:ph type="title"/>
          </p:nvPr>
        </p:nvSpPr>
        <p:spPr>
          <a:xfrm>
            <a:off x="179388" y="333375"/>
            <a:ext cx="8785225" cy="609600"/>
          </a:xfrm>
          <a:noFill/>
        </p:spPr>
        <p:txBody>
          <a:bodyPr/>
          <a:lstStyle/>
          <a:p>
            <a:pPr eaLnBrk="1" hangingPunct="1"/>
            <a:r>
              <a:rPr lang="en-US" altLang="en-US" sz="2000" b="1" dirty="0" err="1" smtClean="0">
                <a:solidFill>
                  <a:schemeClr val="tx1"/>
                </a:solidFill>
                <a:latin typeface="宋体" pitchFamily="2" charset="-122"/>
                <a:ea typeface="宋体" pitchFamily="2" charset="-122"/>
              </a:rPr>
              <a:t>工作任务一</a:t>
            </a:r>
            <a:r>
              <a:rPr lang="en-US" altLang="en-US" sz="2000" b="1" dirty="0" smtClean="0">
                <a:solidFill>
                  <a:schemeClr val="tx1"/>
                </a:solidFill>
                <a:latin typeface="宋体" pitchFamily="2" charset="-122"/>
                <a:ea typeface="宋体" pitchFamily="2" charset="-122"/>
              </a:rPr>
              <a:t>  C650车床电气控制电路分析</a:t>
            </a:r>
            <a:endParaRPr lang="ko-KR" altLang="en-US" sz="2000" b="1" dirty="0" smtClean="0">
              <a:solidFill>
                <a:schemeClr val="tx1"/>
              </a:solidFill>
              <a:latin typeface="宋体" pitchFamily="2" charset="-122"/>
              <a:ea typeface="宋体" charset="-122"/>
            </a:endParaRPr>
          </a:p>
        </p:txBody>
      </p:sp>
      <p:sp>
        <p:nvSpPr>
          <p:cNvPr id="11268" name="Rectangle 5"/>
          <p:cNvSpPr>
            <a:spLocks noChangeArrowheads="1"/>
          </p:cNvSpPr>
          <p:nvPr/>
        </p:nvSpPr>
        <p:spPr bwMode="auto">
          <a:xfrm>
            <a:off x="250825" y="1238205"/>
            <a:ext cx="8281988" cy="5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latinLnBrk="0">
              <a:lnSpc>
                <a:spcPct val="110000"/>
              </a:lnSpc>
              <a:buFont typeface="Wingdings" pitchFamily="2" charset="2"/>
              <a:buChar char="n"/>
            </a:pPr>
            <a:r>
              <a:rPr lang="zh-CN" altLang="en-US" sz="2400" b="1" dirty="0">
                <a:latin typeface="宋体" pitchFamily="2" charset="-122"/>
                <a:ea typeface="宋体" pitchFamily="2" charset="-122"/>
              </a:rPr>
              <a:t>正、反转控制</a:t>
            </a:r>
            <a:r>
              <a:rPr lang="zh-CN" altLang="en-US" b="1" dirty="0">
                <a:latin typeface="宋体" pitchFamily="2" charset="-122"/>
                <a:ea typeface="宋体" pitchFamily="2" charset="-122"/>
              </a:rPr>
              <a:t> </a:t>
            </a:r>
          </a:p>
          <a:p>
            <a:pPr latinLnBrk="0">
              <a:lnSpc>
                <a:spcPct val="110000"/>
              </a:lnSpc>
            </a:pPr>
            <a:r>
              <a:rPr lang="zh-CN" altLang="en-US" sz="2400" b="1" dirty="0">
                <a:latin typeface="宋体" pitchFamily="2" charset="-122"/>
                <a:ea typeface="宋体" pitchFamily="2" charset="-122"/>
              </a:rPr>
              <a:t>        按动正向起动按钮</a:t>
            </a:r>
            <a:r>
              <a:rPr lang="en-US" altLang="zh-CN" sz="2400" b="1" dirty="0">
                <a:latin typeface="宋体" pitchFamily="2" charset="-122"/>
                <a:ea typeface="宋体" pitchFamily="2" charset="-122"/>
              </a:rPr>
              <a:t>SB3</a:t>
            </a:r>
            <a:r>
              <a:rPr lang="zh-CN" altLang="en-US" sz="2400" b="1" dirty="0">
                <a:latin typeface="宋体" pitchFamily="2" charset="-122"/>
                <a:ea typeface="宋体" pitchFamily="2" charset="-122"/>
              </a:rPr>
              <a:t>时，两个动合触点同时闭合，</a:t>
            </a:r>
            <a:r>
              <a:rPr lang="en-US" altLang="zh-CN" sz="2400" b="1" dirty="0">
                <a:latin typeface="宋体" pitchFamily="2" charset="-122"/>
                <a:ea typeface="宋体" pitchFamily="2" charset="-122"/>
              </a:rPr>
              <a:t>SB3</a:t>
            </a:r>
            <a:r>
              <a:rPr lang="zh-CN" altLang="en-US" sz="2400" b="1" dirty="0">
                <a:latin typeface="宋体" pitchFamily="2" charset="-122"/>
                <a:ea typeface="宋体" pitchFamily="2" charset="-122"/>
              </a:rPr>
              <a:t>右侧动合触点使接触器</a:t>
            </a:r>
            <a:r>
              <a:rPr lang="en-US" altLang="zh-CN" sz="2400" b="1" dirty="0">
                <a:latin typeface="宋体" pitchFamily="2" charset="-122"/>
                <a:ea typeface="宋体" pitchFamily="2" charset="-122"/>
              </a:rPr>
              <a:t>KM3</a:t>
            </a:r>
            <a:r>
              <a:rPr lang="zh-CN" altLang="en-US" sz="2400" b="1" dirty="0">
                <a:latin typeface="宋体" pitchFamily="2" charset="-122"/>
                <a:ea typeface="宋体" pitchFamily="2" charset="-122"/>
              </a:rPr>
              <a:t>通电、时间继电器</a:t>
            </a:r>
            <a:r>
              <a:rPr lang="en-US" altLang="zh-CN" sz="2400" b="1" dirty="0">
                <a:latin typeface="宋体" pitchFamily="2" charset="-122"/>
                <a:ea typeface="宋体" pitchFamily="2" charset="-122"/>
              </a:rPr>
              <a:t>KT</a:t>
            </a:r>
            <a:r>
              <a:rPr lang="zh-CN" altLang="en-US" sz="2400" b="1" dirty="0">
                <a:latin typeface="宋体" pitchFamily="2" charset="-122"/>
                <a:ea typeface="宋体" pitchFamily="2" charset="-122"/>
              </a:rPr>
              <a:t>线圈通电延时，中间继电器</a:t>
            </a:r>
            <a:r>
              <a:rPr lang="en-US" altLang="zh-CN" sz="2400" b="1" dirty="0">
                <a:latin typeface="宋体" pitchFamily="2" charset="-122"/>
                <a:ea typeface="宋体" pitchFamily="2" charset="-122"/>
              </a:rPr>
              <a:t>KA</a:t>
            </a:r>
            <a:r>
              <a:rPr lang="zh-CN" altLang="en-US" sz="2400" b="1" dirty="0">
                <a:latin typeface="宋体" pitchFamily="2" charset="-122"/>
                <a:ea typeface="宋体" pitchFamily="2" charset="-122"/>
              </a:rPr>
              <a:t>线圈通电自锁，</a:t>
            </a:r>
            <a:r>
              <a:rPr lang="en-US" altLang="zh-CN" sz="2400" b="1" dirty="0">
                <a:latin typeface="宋体" pitchFamily="2" charset="-122"/>
                <a:ea typeface="宋体" pitchFamily="2" charset="-122"/>
              </a:rPr>
              <a:t>SB3</a:t>
            </a:r>
            <a:r>
              <a:rPr lang="zh-CN" altLang="en-US" sz="2400" b="1" dirty="0">
                <a:latin typeface="宋体" pitchFamily="2" charset="-122"/>
                <a:ea typeface="宋体" pitchFamily="2" charset="-122"/>
              </a:rPr>
              <a:t>左侧动合触点使接触器</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线圈通电并通过</a:t>
            </a:r>
            <a:r>
              <a:rPr lang="en-US" altLang="zh-CN" sz="2400" b="1" dirty="0">
                <a:latin typeface="宋体" pitchFamily="2" charset="-122"/>
                <a:ea typeface="宋体" pitchFamily="2" charset="-122"/>
              </a:rPr>
              <a:t>KA</a:t>
            </a:r>
            <a:r>
              <a:rPr lang="zh-CN" altLang="en-US" sz="2400" b="1" dirty="0">
                <a:latin typeface="宋体" pitchFamily="2" charset="-122"/>
                <a:ea typeface="宋体" pitchFamily="2" charset="-122"/>
              </a:rPr>
              <a:t>的两个动合触点自锁，主电路的主轴电动机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起动（全压）。时间继电器</a:t>
            </a:r>
            <a:r>
              <a:rPr lang="en-US" altLang="zh-CN" sz="2400" b="1" dirty="0">
                <a:latin typeface="宋体" pitchFamily="2" charset="-122"/>
                <a:ea typeface="宋体" pitchFamily="2" charset="-122"/>
              </a:rPr>
              <a:t>KT</a:t>
            </a:r>
            <a:r>
              <a:rPr lang="zh-CN" altLang="en-US" sz="2400" b="1" dirty="0">
                <a:latin typeface="宋体" pitchFamily="2" charset="-122"/>
                <a:ea typeface="宋体" pitchFamily="2" charset="-122"/>
              </a:rPr>
              <a:t>延时时间到，起动过程结束，主轴电动机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进入正转工作状态，主电路</a:t>
            </a:r>
            <a:r>
              <a:rPr lang="en-US" altLang="zh-CN" sz="2400" b="1" dirty="0">
                <a:latin typeface="宋体" pitchFamily="2" charset="-122"/>
                <a:ea typeface="宋体" pitchFamily="2" charset="-122"/>
              </a:rPr>
              <a:t>KT</a:t>
            </a:r>
            <a:r>
              <a:rPr lang="zh-CN" altLang="en-US" sz="2400" b="1" dirty="0">
                <a:latin typeface="宋体" pitchFamily="2" charset="-122"/>
                <a:ea typeface="宋体" pitchFamily="2" charset="-122"/>
              </a:rPr>
              <a:t>动断延时断开触点断开，电流表</a:t>
            </a:r>
            <a:r>
              <a:rPr lang="en-US" altLang="zh-CN" sz="2400" b="1" dirty="0">
                <a:latin typeface="宋体" pitchFamily="2" charset="-122"/>
                <a:ea typeface="宋体" pitchFamily="2" charset="-122"/>
              </a:rPr>
              <a:t>PA</a:t>
            </a:r>
            <a:r>
              <a:rPr lang="zh-CN" altLang="en-US" sz="2400" b="1" dirty="0">
                <a:latin typeface="宋体" pitchFamily="2" charset="-122"/>
                <a:ea typeface="宋体" pitchFamily="2" charset="-122"/>
              </a:rPr>
              <a:t>投入工作，动态指示电动机运行工作的线电流。</a:t>
            </a:r>
          </a:p>
          <a:p>
            <a:pPr latinLnBrk="0">
              <a:lnSpc>
                <a:spcPct val="110000"/>
              </a:lnSpc>
              <a:buFont typeface="Wingdings" pitchFamily="2" charset="2"/>
              <a:buChar char="n"/>
            </a:pPr>
            <a:r>
              <a:rPr lang="zh-CN" altLang="en-US" sz="2400" b="1" dirty="0">
                <a:latin typeface="宋体" pitchFamily="2" charset="-122"/>
                <a:ea typeface="宋体" pitchFamily="2" charset="-122"/>
              </a:rPr>
              <a:t>正向点动控制</a:t>
            </a:r>
          </a:p>
          <a:p>
            <a:pPr latinLnBrk="0">
              <a:lnSpc>
                <a:spcPct val="110000"/>
              </a:lnSpc>
            </a:pPr>
            <a:r>
              <a:rPr lang="zh-CN" altLang="en-US" sz="2400" b="1" dirty="0">
                <a:latin typeface="宋体" pitchFamily="2" charset="-122"/>
                <a:ea typeface="宋体" pitchFamily="2" charset="-122"/>
              </a:rPr>
              <a:t>        按下点动按钮</a:t>
            </a:r>
            <a:r>
              <a:rPr lang="en-US" altLang="zh-CN" sz="2400" b="1" dirty="0">
                <a:latin typeface="宋体" pitchFamily="2" charset="-122"/>
                <a:ea typeface="宋体" pitchFamily="2" charset="-122"/>
              </a:rPr>
              <a:t>SB2(</a:t>
            </a:r>
            <a:r>
              <a:rPr lang="zh-CN" altLang="en-US" sz="2400" b="1" dirty="0">
                <a:latin typeface="宋体" pitchFamily="2" charset="-122"/>
                <a:ea typeface="宋体" pitchFamily="2" charset="-122"/>
              </a:rPr>
              <a:t>手不松开</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时，接触器</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线圈通电</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无自锁回路</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，主电路电源经</a:t>
            </a:r>
            <a:r>
              <a:rPr lang="en-US" altLang="zh-CN" sz="2400" b="1" dirty="0">
                <a:latin typeface="宋体" pitchFamily="2" charset="-122"/>
                <a:ea typeface="宋体" pitchFamily="2" charset="-122"/>
              </a:rPr>
              <a:t>KM1</a:t>
            </a:r>
            <a:r>
              <a:rPr lang="zh-CN" altLang="en-US" sz="2400" b="1" dirty="0">
                <a:latin typeface="宋体" pitchFamily="2" charset="-122"/>
                <a:ea typeface="宋体" pitchFamily="2" charset="-122"/>
              </a:rPr>
              <a:t>的主触点和电阻</a:t>
            </a:r>
            <a:r>
              <a:rPr lang="en-US" altLang="zh-CN" sz="2400" b="1" dirty="0">
                <a:latin typeface="宋体" pitchFamily="2" charset="-122"/>
                <a:ea typeface="宋体" pitchFamily="2" charset="-122"/>
              </a:rPr>
              <a:t>R</a:t>
            </a:r>
            <a:r>
              <a:rPr lang="zh-CN" altLang="en-US" sz="2400" b="1" dirty="0">
                <a:latin typeface="宋体" pitchFamily="2" charset="-122"/>
                <a:ea typeface="宋体" pitchFamily="2" charset="-122"/>
              </a:rPr>
              <a:t>送入主轴电动机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，主轴电动机</a:t>
            </a:r>
            <a:r>
              <a:rPr lang="en-US" altLang="zh-CN" sz="2400" b="1" dirty="0">
                <a:latin typeface="宋体" pitchFamily="2" charset="-122"/>
                <a:ea typeface="宋体" pitchFamily="2" charset="-122"/>
              </a:rPr>
              <a:t>M1</a:t>
            </a:r>
            <a:r>
              <a:rPr lang="zh-CN" altLang="en-US" sz="2400" b="1" dirty="0">
                <a:latin typeface="宋体" pitchFamily="2" charset="-122"/>
                <a:ea typeface="宋体" pitchFamily="2" charset="-122"/>
              </a:rPr>
              <a:t>正向点动。</a:t>
            </a:r>
          </a:p>
        </p:txBody>
      </p:sp>
    </p:spTree>
    <p:extLst>
      <p:ext uri="{BB962C8B-B14F-4D97-AF65-F5344CB8AC3E}">
        <p14:creationId xmlns:p14="http://schemas.microsoft.com/office/powerpoint/2010/main" val="29597925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24393"/>
  <p:tag name="KSO_WM_CHIP_COLORING" val="1"/>
</p:tagLst>
</file>

<file path=ppt/tags/tag1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1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1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13*i*1"/>
  <p:tag name="KSO_WM_BEAUTIFY_FLAG" val="#wm#"/>
  <p:tag name="KSO_WM_TAG_VERSION" val="1.0"/>
  <p:tag name="KSO_WM_CHIP_GROUPID" val="62de61fdc23dfd8dd4a344cb"/>
  <p:tag name="KSO_WM_CHIP_XID" val="62de62fdc23dfd8dd4a36018"/>
  <p:tag name="KSO_WM_UNIT_DEC_AREA_ID" val="af8564dae8dd4f3c973393604e1c307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a7f6b52b8ea454486ca7a2ff3c3b410"/>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4*i*1"/>
  <p:tag name="KSO_WM_BEAUTIFY_FLAG" val="#wm#"/>
  <p:tag name="KSO_WM_TAG_VERSION" val="1.0"/>
  <p:tag name="KSO_WM_CHIP_GROUPID" val="62de61fdc23dfd8dd4a344cb"/>
  <p:tag name="KSO_WM_CHIP_XID" val="62de62fdc23dfd8dd4a35fcd"/>
  <p:tag name="KSO_WM_UNIT_DEC_AREA_ID" val="ba18ffb090d341c182bdcd4e05b22814"/>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1cc8ad121f546ab870516a1228e839d"/>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u"/>
  <p:tag name="KSO_WM_TEMPLATE_CATEGORY" val="chip"/>
  <p:tag name="KSO_WM_TEMPLATE_INDEX" val="20224393"/>
  <p:tag name="KSO_WM_UNIT_TYPE" val="i"/>
  <p:tag name="KSO_WM_UNIT_INDEX" val="1"/>
  <p:tag name="KSO_WM_UNIT_ID" val="chip20224393_15*i*1"/>
  <p:tag name="KSO_WM_BEAUTIFY_FLAG" val="#wm#"/>
  <p:tag name="KSO_WM_TAG_VERSION" val="1.0"/>
  <p:tag name="KSO_WM_CHIP_GROUPID" val="62de61fdc23dfd8dd4a344cb"/>
  <p:tag name="KSO_WM_CHIP_XID" val="62de62fdc23dfd8dd4a35ff8"/>
  <p:tag name="KSO_WM_UNIT_DEC_AREA_ID" val="764c90f54ab24cd5bf201aed9534c1b4"/>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2df92c6dc02453cb60cde5adfeeae17"/>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52"/>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a705e6c0ff4147f286ad66d42059d31f"/>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观看"/>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6;96;2"/>
  <p:tag name="KSO_WM_UNIT_BLOCK" val="0"/>
  <p:tag name="KSO_WM_UNIT_DEC_AREA_ID" val="40d46732cd3642638bdf989dedc98209"/>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演讲人姓名"/>
  <p:tag name="KSO_WM_UNIT_NOCLEAR" val="0"/>
  <p:tag name="KSO_WM_UNIT_VALUE" val="11"/>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DEFAULT_FONT" val="20;24;2"/>
  <p:tag name="KSO_WM_UNIT_BLOCK" val="0"/>
  <p:tag name="KSO_WM_UNIT_DEC_AREA_ID" val="700ee8ff60274c10a38ee5badbfe131b"/>
  <p:tag name="KSO_WM_CHIP_GROUPID" val="612dfa25eaa89fd2fb383638"/>
  <p:tag name="KSO_WM_CHIP_XID" val="612dfa25eaa89fd2fb383639"/>
  <p:tag name="KSO_WM_CHIP_FILLAREA_FILL_RULE" val="{&quot;fill_align&quot;:&quot;cb&quot;,&quot;fill_mode&quot;:&quot;adaptive&quot;,&quot;sacle_strategy&quot;:&quot;smart&quot;}"/>
  <p:tag name="KSO_WM_ASSEMBLE_CHIP_INDEX" val="2f5da9f5a31b44089870f3d4ead1a8e2"/>
  <p:tag name="KSO_WM_UNIT_TEXT_FILL_FORE_SCHEMECOLOR_INDEX_BRIGHTNESS" val="0"/>
  <p:tag name="KSO_WM_UNIT_TEXT_FILL_FORE_SCHEMECOLOR_INDEX" val="5"/>
  <p:tag name="KSO_WM_UNIT_TEXT_FILL_TYPE" val="1"/>
  <p:tag name="KSO_WM_TEMPLATE_ASSEMBLE_XID" val="62de7141c23dfd8dd4a41e57"/>
  <p:tag name="KSO_WM_TEMPLATE_ASSEMBLE_GROUPID" val="62de61fdc23dfd8dd4a344cb"/>
</p:tagLst>
</file>

<file path=ppt/tags/tag33.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 name="KSO_WM_SLIDE_BACKGROUND_TYPE" val="general"/>
</p:tagLst>
</file>

<file path=ppt/tags/tag35.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f93af71c826a414586f9d81e68b2daa9"/>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80f5413423f48ad9a8f480170da6a9f"/>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TEXT_FILL_FORE_SCHEMECOLOR_INDEX_BRIGHTNESS" val="0"/>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0997ef6ac50642e194efe2be36c3bdf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d88a3e91312472ea4271eb02b1288dd"/>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d088c9980ac44f6ab48f6773704010b9"/>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1c07c7cbfdcb44b1b707c07dcf41b68a"/>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ba104cb0f93e488da6bbdaf57b9bc93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ed2a67ae5ea434bab27740aa6d68df7"/>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44.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frame"/>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38e6ba5eafc493382d18817ad3c194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421702598054c8384e9ee6e005c8611"/>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a305640cb9bf49959397a24848e7472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b6841e5b253e4906936d783da3d891c0"/>
  <p:tag name="KSO_WM_SLIDE_BACKGROUND_TYPE" val="leftRight"/>
</p:tagLst>
</file>

<file path=ppt/tags/tag5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2"/>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6e6b453d2d2a4544a87ad3a4f79730d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e8b83c5f6824f4e86e19f7b244f0c0f"/>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6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4c13417617ee4b86898bafca95f75ae6"/>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59f48ade5aa4da391af31ebef8c7873"/>
  <p:tag name="KSO_WM_SLIDE_BACKGROUND_TYPE" val="topBotto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2"/>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8a2202e206cd41c7ada5ef6bd453797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4b3f94436f84906b5f9525e2e1674a7"/>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290901c781c146ccafd2fcf883a12a7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2bf1d2cca4c1405990f244d725990803"/>
  <p:tag name="KSO_WM_SLIDE_BACKGROUND_TYPE" val="bottomTop"/>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 name="KSO_WM_TEMPLATE_ASSEMBLE_XID" val="62de7141c23dfd8dd4a41ed9"/>
  <p:tag name="KSO_WM_TEMPLATE_ASSEMBLE_GROUPID" val="62de61fdc23dfd8dd4a344cb"/>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2"/>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986dac185f4a4db1bd5a9d0a73015da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04ff262d3254accbef8deecac85ce39"/>
  <p:tag name="KSO_WM_SLIDE_BACKGROUND_TYPE" val="navigation"/>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78.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0419e70f0242417b9d24e6ddaea95f8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e5108280b9f340c8881707220d814bac"/>
  <p:tag name="KSO_WM_SLIDE_BACKGROUND_TYPE" val="navigation"/>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281a35eb43424ddf953a900ac516f1f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eb72d4fa8a246e7bc13ec4895f84807"/>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SUBTYPE" val="v"/>
  <p:tag name="KSO_WM_TEMPLATE_CATEGORY" val="chip"/>
  <p:tag name="KSO_WM_TEMPLATE_INDEX" val="20224393"/>
  <p:tag name="KSO_WM_UNIT_TYPE" val="i"/>
  <p:tag name="KSO_WM_UNIT_INDEX" val="1"/>
  <p:tag name="KSO_WM_UNIT_ID" val="chip20224393_9*i*1"/>
  <p:tag name="KSO_WM_BEAUTIFY_FLAG" val="#wm#"/>
  <p:tag name="KSO_WM_TAG_VERSION" val="1.0"/>
  <p:tag name="KSO_WM_CHIP_GROUPID" val="62de61fdc23dfd8dd4a344cb"/>
  <p:tag name="KSO_WM_CHIP_XID" val="62de62fdc23dfd8dd4a36245"/>
  <p:tag name="KSO_WM_UNIT_DEC_AREA_ID" val="4668aade05bf493b8a1389d662cf23e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6bc2b47b1541838d2f5e9685cd682f"/>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8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32b8b218c6584cda8fe9b310f36368b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37b001c25505430e9e6f24672356df23"/>
  <p:tag name="KSO_WM_SLIDE_BACKGROUND_TYPE" val="belt"/>
</p:tagLst>
</file>

<file path=ppt/tags/tag9.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0*i*1"/>
  <p:tag name="KSO_WM_BEAUTIFY_FLAG" val="#wm#"/>
  <p:tag name="KSO_WM_TAG_VERSION" val="1.0"/>
  <p:tag name="KSO_WM_CHIP_GROUPID" val="62de61fdc23dfd8dd4a344cb"/>
  <p:tag name="KSO_WM_CHIP_XID" val="62de62fdc23dfd8dd4a361f4"/>
  <p:tag name="KSO_WM_UNIT_DEC_AREA_ID" val="9c71a8c158e449d896ed093bcfc6a7c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1af5b5439954e23b746ce31ab3efcbf"/>
</p:tagLst>
</file>

<file path=ppt/tags/tag90.xml><?xml version="1.0" encoding="utf-8"?>
<p:tagLst xmlns:a="http://schemas.openxmlformats.org/drawingml/2006/main" xmlns:r="http://schemas.openxmlformats.org/officeDocument/2006/relationships" xmlns:p="http://schemas.openxmlformats.org/presentationml/2006/main">
  <p:tag name="KSO_WM_UNIT_SUBTYPE" val="t"/>
  <p:tag name="KSO_WM_TEMPLATE_CATEGORY" val="chip"/>
  <p:tag name="KSO_WM_TEMPLATE_INDEX" val="20224393"/>
  <p:tag name="KSO_WM_UNIT_TYPE" val="i"/>
  <p:tag name="KSO_WM_UNIT_INDEX" val="1"/>
  <p:tag name="KSO_WM_UNIT_ID" val="chip20224393_11*i*1"/>
  <p:tag name="KSO_WM_BEAUTIFY_FLAG" val="#wm#"/>
  <p:tag name="KSO_WM_TAG_VERSION" val="1.0"/>
  <p:tag name="KSO_WM_CHIP_GROUPID" val="62de61fdc23dfd8dd4a344cb"/>
  <p:tag name="KSO_WM_CHIP_XID" val="62de62fdc23dfd8dd4a36210"/>
  <p:tag name="KSO_WM_UNIT_DEC_AREA_ID" val="d9f5ba743d504a8b98cc9d1a199a0f5c"/>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062b50d941f4f138b12e5da69d0b241"/>
  <p:tag name="KSO_WM_SLIDE_BACKGROUND_TYPE" val="bel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2"/>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CHIP_INFOS" val="{&quot;type&quot;:0,&quot;layout_type&quot;:&quot;1_NF_LC_26&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931a9218adb49c6c1f3da1"/>
  <p:tag name="KSO_WM_CHIP_FILLPROP" val="[[{&quot;text_align&quot;:&quot;lm&quot;,&quot;text_direction&quot;:&quot;horizontal&quot;,&quot;support_big_font&quot;:false,&quot;picture_toward&quot;:0,&quot;picture_dockside&quot;:[],&quot;fill_id&quot;:&quot;208270630c1a4ef781cea5d9f266f4bd&quot;,&quot;fill_align&quot;:&quot;lm&quot;,&quot;chip_types&quot;:[&quot;diagram&quot;,&quot;header&quot;]}],[{&quot;text_align&quot;:&quot;rm&quot;,&quot;text_direction&quot;:&quot;horizontal&quot;,&quot;support_big_font&quot;:false,&quot;picture_toward&quot;:0,&quot;picture_dockside&quot;:[],&quot;fill_id&quot;:&quot;208270630c1a4ef781cea5d9f266f4bd&quot;,&quot;fill_align&quot;:&quot;rt&quot;,&quot;chip_types&quot;:[&quot;header&quot;]}],[{&quot;text_align&quot;:&quot;rm&quot;,&quot;text_direction&quot;:&quot;horizontal&quot;,&quot;support_big_font&quot;:false,&quot;picture_toward&quot;:0,&quot;picture_dockside&quot;:[],&quot;fill_id&quot;:&quot;208270630c1a4ef781cea5d9f266f4bd&quot;,&quot;fill_align&quot;:&quot;rb&quot;,&quot;chip_types&quot;:[&quot;header&quot;]}],[{&quot;text_align&quot;:&quot;rm&quot;,&quot;text_direction&quot;:&quot;horizontal&quot;,&quot;support_big_font&quot;:false,&quot;picture_toward&quot;:0,&quot;picture_dockside&quot;:[],&quot;fill_id&quot;:&quot;208270630c1a4ef781cea5d9f266f4bd&quot;,&quot;fill_align&quot;:&quot;rm&quot;,&quot;chip_types&quot;:[&quot;header&quot;]}],[{&quot;text_align&quot;:&quot;lm&quot;,&quot;text_direction&quot;:&quot;horizontal&quot;,&quot;support_big_font&quot;:false,&quot;picture_toward&quot;:0,&quot;picture_dockside&quot;:[],&quot;fill_id&quot;:&quot;208270630c1a4ef781cea5d9f266f4bd&quot;,&quot;fill_align&quot;:&quot;lt&quot;,&quot;chip_types&quot;:[&quot;header&quot;]}],[{&quot;text_align&quot;:&quot;l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b&quot;,&quot;chip_types&quot;:[&quot;header&quot;]}],[{&quot;text_align&quot;:&quot;cm&quot;,&quot;text_direction&quot;:&quot;horizontal&quot;,&quot;support_big_font&quot;:false,&quot;picture_toward&quot;:0,&quot;picture_dockside&quot;:[],&quot;fill_id&quot;:&quot;208270630c1a4ef781cea5d9f266f4bd&quot;,&quot;fill_align&quot;:&quot;lm&quot;,&quot;chip_types&quot;:[&quot;header&quot;]}],[{&quot;text_align&quot;:&quot;cm&quot;,&quot;text_direction&quot;:&quot;horizontal&quot;,&quot;support_big_font&quot;:false,&quot;picture_toward&quot;:0,&quot;picture_dockside&quot;:[],&quot;fill_id&quot;:&quot;208270630c1a4ef781cea5d9f266f4bd&quot;,&quot;fill_align&quot;:&quot;lt&quot;,&quot;chip_types&quot;:[&quot;header&quot;]}],[{&quot;text_align&quot;:&quot;cm&quot;,&quot;text_direction&quot;:&quot;horizontal&quot;,&quot;support_big_font&quot;:false,&quot;picture_toward&quot;:0,&quot;picture_dockside&quot;:[],&quot;fill_id&quot;:&quot;208270630c1a4ef781cea5d9f266f4bd&quot;,&quot;fill_align&quot;:&quot;cm&quot;,&quot;chip_types&quot;:[&quot;header&quot;]}],[{&quot;text_align&quot;:&quot;cm&quot;,&quot;text_direction&quot;:&quot;horizontal&quot;,&quot;support_big_font&quot;:false,&quot;picture_toward&quot;:0,&quot;picture_dockside&quot;:[],&quot;fill_id&quot;:&quot;208270630c1a4ef781cea5d9f266f4bd&quot;,&quot;fill_align&quot;:&quot;ct&quot;,&quot;chip_types&quot;:[&quot;header&quot;]}],[{&quot;text_align&quot;:&quot;c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b&quot;,&quot;chip_types&quot;:[&quot;header&quot;]}],[{&quot;text_align&quot;:&quot;lm&quot;,&quot;text_direction&quot;:&quot;horizontal&quot;,&quot;support_big_font&quot;:false,&quot;picture_toward&quot;:0,&quot;picture_dockside&quot;:[],&quot;fill_id&quot;:&quot;208270630c1a4ef781cea5d9f266f4bd&quot;,&quot;fill_align&quot;:&quot;cm&quot;,&quot;chip_types&quot;:[&quot;header&quot;]}],[{&quot;text_align&quot;:&quot;lm&quot;,&quot;text_direction&quot;:&quot;horizontal&quot;,&quot;support_big_font&quot;:false,&quot;picture_toward&quot;:0,&quot;picture_dockside&quot;:[],&quot;fill_id&quot;:&quot;208270630c1a4ef781cea5d9f266f4bd&quot;,&quot;fill_align&quot;:&quot;ct&quot;,&quot;chip_types&quot;:[&quot;header&quot;]}]]"/>
  <p:tag name="KSO_WM_CHIP_DECFILLPROP" val="[]"/>
  <p:tag name="KSO_WM_SLIDE_ID" val="custom20224393_1"/>
  <p:tag name="KSO_WM_TEMPLATE_SUBCATEGORY" val="21"/>
  <p:tag name="KSO_WM_TEMPLATE_MASTER_TYPE" val="1"/>
  <p:tag name="KSO_WM_TEMPLATE_COLOR_TYPE" val="1"/>
  <p:tag name="KSO_WM_SLIDE_ITEM_CNT" val="0"/>
  <p:tag name="KSO_WM_SLIDE_INDEX" val="1"/>
  <p:tag name="KSO_WM_TAG_VERSION" val="1.0"/>
  <p:tag name="KSO_WM_BEAUTIFY_FLAG" val="#wm#"/>
  <p:tag name="KSO_WM_TEMPLATE_CATEGORY" val="custom"/>
  <p:tag name="KSO_WM_TEMPLATE_INDEX" val="20224393"/>
  <p:tag name="KSO_WM_SLIDE_LAYOUT" val="a_b_f"/>
  <p:tag name="KSO_WM_SLIDE_LAYOUT_CNT" val="1_1_1"/>
  <p:tag name="KSO_WM_CHIP_GROUPID" val="61931a9218adb49c6c1f3da3"/>
  <p:tag name="KSO_WM_SLIDE_LAYOUT_INFO" val="{&quot;id&quot;:&quot;2022-07-25T18:33:13&quot;,&quot;margin&quot;:{&quot;bottom&quot;:2.4747714996337891,&quot;left&quot;:2.105201244354248,&quot;right&quot;:11.351507186889648,&quot;top&quot;:6.8773670196533203},&quot;type&quot;:0}"/>
  <p:tag name="KSO_WM_SLIDE_BK_DARK_LIGHT" val="2"/>
  <p:tag name="KSO_WM_SLIDE_BACKGROUND_TYPE" val="general"/>
  <p:tag name="KSO_WM_SLIDE_SUPPORT_FEATURE_TYPE" val="0"/>
  <p:tag name="KSO_WM_SLIDE_TYPE" val="title"/>
  <p:tag name="KSO_WM_TEMPLATE_MASTER_THUMB_INDEX" val="13"/>
  <p:tag name="KSO_WM_CHIP_COLORING" val="1"/>
  <p:tag name="KSO_WM_SLIDE_SUBTYPE" val="pureTxt"/>
  <p:tag name="KSO_WM_TEMPLATE_ASSEMBLE_XID" val="62de7141c23dfd8dd4a41ed9"/>
  <p:tag name="KSO_WM_TEMPLATE_ASSEMBLE_GROUPID" val="62de61fdc23dfd8dd4a344cb"/>
  <p:tag name="KSO_WM_TEMPLATE_THUMBS_INDEX" val="1、6、7、12、15、20"/>
</p:tagLst>
</file>

<file path=ppt/tags/tag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企业通用模板"/>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4393_1*a*1"/>
  <p:tag name="KSO_WM_TEMPLATE_CATEGORY" val="custom"/>
  <p:tag name="KSO_WM_TEMPLATE_INDEX" val="20224393"/>
  <p:tag name="KSO_WM_UNIT_LAYERLEVEL" val="1"/>
  <p:tag name="KSO_WM_TAG_VERSION" val="1.0"/>
  <p:tag name="KSO_WM_BEAUTIFY_FLAG" val="#wm#"/>
  <p:tag name="KSO_WM_UNIT_DEFAULT_FONT" val="60;72;2"/>
  <p:tag name="KSO_WM_UNIT_BLOCK" val="0"/>
  <p:tag name="KSO_WM_UNIT_DEC_AREA_ID" val="27b2d795d6944485875430a3cd4b668f"/>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24393_1*b*1"/>
  <p:tag name="KSO_WM_TEMPLATE_CATEGORY" val="custom"/>
  <p:tag name="KSO_WM_TEMPLATE_INDEX" val="20224393"/>
  <p:tag name="KSO_WM_UNIT_LAYERLEVEL" val="1"/>
  <p:tag name="KSO_WM_TAG_VERSION" val="1.0"/>
  <p:tag name="KSO_WM_BEAUTIFY_FLAG" val="#wm#"/>
  <p:tag name="KSO_WM_UNIT_BLOCK" val="0"/>
  <p:tag name="KSO_WM_UNIT_DEC_AREA_ID" val="a7e2c0483b064a639ca5893adfcc82c8"/>
  <p:tag name="KSO_WM_UNIT_DEFAULT_FONT" val="28;36;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VALUE" val="38"/>
  <p:tag name="KSO_WM_UNIT_HIGHLIGHT" val="0"/>
  <p:tag name="KSO_WM_UNIT_COMPATIBLE" val="0"/>
  <p:tag name="KSO_WM_UNIT_DIAGRAM_ISNUMVISUAL" val="0"/>
  <p:tag name="KSO_WM_UNIT_DIAGRAM_ISREFERUNIT" val="0"/>
  <p:tag name="KSO_WM_UNIT_TYPE" val="f"/>
  <p:tag name="KSO_WM_UNIT_INDEX" val="1"/>
  <p:tag name="KSO_WM_UNIT_ID" val="custom20224393_1*f*1"/>
  <p:tag name="KSO_WM_TEMPLATE_CATEGORY" val="custom"/>
  <p:tag name="KSO_WM_TEMPLATE_INDEX" val="20224393"/>
  <p:tag name="KSO_WM_UNIT_LAYERLEVEL" val="1"/>
  <p:tag name="KSO_WM_TAG_VERSION" val="1.0"/>
  <p:tag name="KSO_WM_BEAUTIFY_FLAG" val="#wm#"/>
  <p:tag name="KSO_WM_UNIT_BLOCK" val="0"/>
  <p:tag name="KSO_WM_UNIT_DEC_AREA_ID" val="9ff351dddc7448e280f0309afcbe3ef3"/>
  <p:tag name="KSO_WM_UNIT_DEFAULT_FONT" val="18;14;2"/>
  <p:tag name="KSO_WM_CHIP_GROUPID" val="6184e193a6a891b1f9dbb954"/>
  <p:tag name="KSO_WM_CHIP_XID" val="6184e193a6a891b1f9dbb951"/>
  <p:tag name="KSO_WM_CHIP_FILLAREA_FILL_RULE" val="{&quot;fill_align&quot;:&quot;cb&quot;,&quot;fill_mode&quot;:&quot;fix&quot;,&quot;sacle_strategy&quot;:&quot;smart&quot;}"/>
  <p:tag name="KSO_WM_ASSEMBLE_CHIP_INDEX" val="b8e34eb4d49a4c8eb26ee5881b79d311"/>
  <p:tag name="KSO_WM_UNIT_TEXT_FILL_FORE_SCHEMECOLOR_INDEX_BRIGHTNESS" val="0"/>
  <p:tag name="KSO_WM_UNIT_TEXT_FILL_FORE_SCHEMECOLOR_INDEX" val="5"/>
  <p:tag name="KSO_WM_UNIT_TEXT_FILL_TYPE"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otalTime>50</TotalTime>
  <Words>5226</Words>
  <Application>Microsoft Office PowerPoint</Application>
  <PresentationFormat>全屏显示(4:3)</PresentationFormat>
  <Paragraphs>338</Paragraphs>
  <Slides>56</Slides>
  <Notes>17</Notes>
  <HiddenSlides>0</HiddenSlides>
  <MMClips>0</MMClips>
  <ScaleCrop>false</ScaleCrop>
  <HeadingPairs>
    <vt:vector size="4" baseType="variant">
      <vt:variant>
        <vt:lpstr>主题</vt:lpstr>
      </vt:variant>
      <vt:variant>
        <vt:i4>2</vt:i4>
      </vt:variant>
      <vt:variant>
        <vt:lpstr>幻灯片标题</vt:lpstr>
      </vt:variant>
      <vt:variant>
        <vt:i4>56</vt:i4>
      </vt:variant>
    </vt:vector>
  </HeadingPairs>
  <TitlesOfParts>
    <vt:vector size="58" baseType="lpstr">
      <vt:lpstr>Office 主题</vt:lpstr>
      <vt:lpstr>波形</vt:lpstr>
      <vt:lpstr>电机与电气控制技术</vt:lpstr>
      <vt:lpstr>项目六  电气控制系统图的认知</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工作任务一  C650车床电气控制电路分析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                      工作任务二   XA6132型卧式万能铣床电气控制电路分析</vt:lpstr>
      <vt:lpstr>工作任务三   T68型卧式镗床电气控制电路分析</vt:lpstr>
      <vt:lpstr>工作任务三   T68型卧式镗床电气控制电路分析</vt:lpstr>
      <vt:lpstr>工作任务三   T68型卧式镗床电气控制电路分析</vt:lpstr>
      <vt:lpstr>工作任务三   T68型卧式镗床电气控制电路分析</vt:lpstr>
      <vt:lpstr>工作任务三   T68型卧式镗床电气控制电路分析</vt:lpstr>
      <vt:lpstr>工作任务三   T68型卧式镗床电气控制电路分析</vt:lpstr>
      <vt:lpstr>工作任务三   T68型卧式镗床电气控制电路分析</vt:lpstr>
      <vt:lpstr>工作任务三   T68型卧式镗床电气控制电路分析</vt:lpstr>
      <vt:lpstr>工作任务三   T68型卧式镗床电气控制电路分析</vt:lpstr>
      <vt:lpstr>工作任务三   T68型卧式镗床电气控制电路分析</vt:lpstr>
      <vt:lpstr>工作任务三   T68型卧式镗床电气控制电路分析</vt:lpstr>
      <vt:lpstr>工作任务四   起重机械电气控制电路分析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电机与电气控制技术</dc:title>
  <dc:creator>机电工程-朱益朋</dc:creator>
  <cp:lastModifiedBy>hlu</cp:lastModifiedBy>
  <cp:revision>11</cp:revision>
  <dcterms:created xsi:type="dcterms:W3CDTF">2023-04-26T01:43:46Z</dcterms:created>
  <dcterms:modified xsi:type="dcterms:W3CDTF">2023-04-26T03:26:23Z</dcterms:modified>
</cp:coreProperties>
</file>